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6" r:id="rId2"/>
    <p:sldMasterId id="2147483805" r:id="rId3"/>
  </p:sldMasterIdLst>
  <p:notesMasterIdLst>
    <p:notesMasterId r:id="rId127"/>
  </p:notesMasterIdLst>
  <p:handoutMasterIdLst>
    <p:handoutMasterId r:id="rId128"/>
  </p:handoutMasterIdLst>
  <p:sldIdLst>
    <p:sldId id="497" r:id="rId4"/>
    <p:sldId id="494" r:id="rId5"/>
    <p:sldId id="500" r:id="rId6"/>
    <p:sldId id="421" r:id="rId7"/>
    <p:sldId id="422" r:id="rId8"/>
    <p:sldId id="423" r:id="rId9"/>
    <p:sldId id="424" r:id="rId10"/>
    <p:sldId id="425" r:id="rId11"/>
    <p:sldId id="522" r:id="rId12"/>
    <p:sldId id="523" r:id="rId13"/>
    <p:sldId id="426" r:id="rId14"/>
    <p:sldId id="427" r:id="rId15"/>
    <p:sldId id="428" r:id="rId16"/>
    <p:sldId id="429" r:id="rId17"/>
    <p:sldId id="430" r:id="rId18"/>
    <p:sldId id="431" r:id="rId19"/>
    <p:sldId id="432" r:id="rId20"/>
    <p:sldId id="433" r:id="rId21"/>
    <p:sldId id="434" r:id="rId22"/>
    <p:sldId id="436" r:id="rId23"/>
    <p:sldId id="437" r:id="rId24"/>
    <p:sldId id="438" r:id="rId25"/>
    <p:sldId id="439" r:id="rId26"/>
    <p:sldId id="440" r:id="rId27"/>
    <p:sldId id="441" r:id="rId28"/>
    <p:sldId id="442" r:id="rId29"/>
    <p:sldId id="443" r:id="rId30"/>
    <p:sldId id="444" r:id="rId31"/>
    <p:sldId id="445" r:id="rId32"/>
    <p:sldId id="446" r:id="rId33"/>
    <p:sldId id="447" r:id="rId34"/>
    <p:sldId id="449" r:id="rId35"/>
    <p:sldId id="450" r:id="rId36"/>
    <p:sldId id="451" r:id="rId37"/>
    <p:sldId id="452" r:id="rId38"/>
    <p:sldId id="453" r:id="rId39"/>
    <p:sldId id="454" r:id="rId40"/>
    <p:sldId id="456" r:id="rId41"/>
    <p:sldId id="457" r:id="rId42"/>
    <p:sldId id="459" r:id="rId43"/>
    <p:sldId id="460" r:id="rId44"/>
    <p:sldId id="461" r:id="rId45"/>
    <p:sldId id="462" r:id="rId46"/>
    <p:sldId id="463" r:id="rId47"/>
    <p:sldId id="464" r:id="rId48"/>
    <p:sldId id="466" r:id="rId49"/>
    <p:sldId id="467" r:id="rId50"/>
    <p:sldId id="468" r:id="rId51"/>
    <p:sldId id="469" r:id="rId52"/>
    <p:sldId id="470" r:id="rId53"/>
    <p:sldId id="471" r:id="rId54"/>
    <p:sldId id="472" r:id="rId55"/>
    <p:sldId id="473" r:id="rId56"/>
    <p:sldId id="474" r:id="rId57"/>
    <p:sldId id="475" r:id="rId58"/>
    <p:sldId id="476" r:id="rId59"/>
    <p:sldId id="477" r:id="rId60"/>
    <p:sldId id="478" r:id="rId61"/>
    <p:sldId id="479" r:id="rId62"/>
    <p:sldId id="480" r:id="rId63"/>
    <p:sldId id="481" r:id="rId64"/>
    <p:sldId id="482" r:id="rId65"/>
    <p:sldId id="483" r:id="rId66"/>
    <p:sldId id="484" r:id="rId67"/>
    <p:sldId id="485" r:id="rId68"/>
    <p:sldId id="486" r:id="rId69"/>
    <p:sldId id="487" r:id="rId70"/>
    <p:sldId id="488" r:id="rId71"/>
    <p:sldId id="490" r:id="rId72"/>
    <p:sldId id="495" r:id="rId73"/>
    <p:sldId id="496" r:id="rId74"/>
    <p:sldId id="498" r:id="rId75"/>
    <p:sldId id="499" r:id="rId76"/>
    <p:sldId id="521" r:id="rId77"/>
    <p:sldId id="256" r:id="rId78"/>
    <p:sldId id="354" r:id="rId79"/>
    <p:sldId id="341" r:id="rId80"/>
    <p:sldId id="355" r:id="rId81"/>
    <p:sldId id="368" r:id="rId82"/>
    <p:sldId id="388" r:id="rId83"/>
    <p:sldId id="359" r:id="rId84"/>
    <p:sldId id="389" r:id="rId85"/>
    <p:sldId id="395" r:id="rId86"/>
    <p:sldId id="501" r:id="rId87"/>
    <p:sldId id="502" r:id="rId88"/>
    <p:sldId id="503" r:id="rId89"/>
    <p:sldId id="405" r:id="rId90"/>
    <p:sldId id="519" r:id="rId91"/>
    <p:sldId id="520" r:id="rId92"/>
    <p:sldId id="408" r:id="rId93"/>
    <p:sldId id="409" r:id="rId94"/>
    <p:sldId id="410" r:id="rId95"/>
    <p:sldId id="411" r:id="rId96"/>
    <p:sldId id="412" r:id="rId97"/>
    <p:sldId id="413" r:id="rId98"/>
    <p:sldId id="414" r:id="rId99"/>
    <p:sldId id="415" r:id="rId100"/>
    <p:sldId id="416" r:id="rId101"/>
    <p:sldId id="417" r:id="rId102"/>
    <p:sldId id="418" r:id="rId103"/>
    <p:sldId id="357" r:id="rId104"/>
    <p:sldId id="504" r:id="rId105"/>
    <p:sldId id="505" r:id="rId106"/>
    <p:sldId id="399" r:id="rId107"/>
    <p:sldId id="509" r:id="rId108"/>
    <p:sldId id="400" r:id="rId109"/>
    <p:sldId id="507" r:id="rId110"/>
    <p:sldId id="510" r:id="rId111"/>
    <p:sldId id="506" r:id="rId112"/>
    <p:sldId id="393" r:id="rId113"/>
    <p:sldId id="508" r:id="rId114"/>
    <p:sldId id="512" r:id="rId115"/>
    <p:sldId id="513" r:id="rId116"/>
    <p:sldId id="514" r:id="rId117"/>
    <p:sldId id="515" r:id="rId118"/>
    <p:sldId id="516" r:id="rId119"/>
    <p:sldId id="517" r:id="rId120"/>
    <p:sldId id="397" r:id="rId121"/>
    <p:sldId id="518" r:id="rId122"/>
    <p:sldId id="403" r:id="rId123"/>
    <p:sldId id="396" r:id="rId124"/>
    <p:sldId id="330" r:id="rId125"/>
    <p:sldId id="332" r:id="rId126"/>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08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38" autoAdjust="0"/>
  </p:normalViewPr>
  <p:slideViewPr>
    <p:cSldViewPr snapToGrid="0" snapToObjects="1">
      <p:cViewPr>
        <p:scale>
          <a:sx n="100" d="100"/>
          <a:sy n="100" d="100"/>
        </p:scale>
        <p:origin x="-3296" y="-5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notesMaster" Target="notesMasters/notesMaster1.xml"/><Relationship Id="rId128" Type="http://schemas.openxmlformats.org/officeDocument/2006/relationships/handoutMaster" Target="handoutMasters/handoutMaster1.xml"/><Relationship Id="rId129" Type="http://schemas.openxmlformats.org/officeDocument/2006/relationships/printerSettings" Target="printerSettings/printerSettings1.bin"/><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Microsoft_Excel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2.64070562181936</c:v>
                </c:pt>
                <c:pt idx="1">
                  <c:v>13.9823081692119</c:v>
                </c:pt>
                <c:pt idx="2">
                  <c:v>754.095240731282</c:v>
                </c:pt>
                <c:pt idx="3">
                  <c:v>478.8535642468839</c:v>
                </c:pt>
                <c:pt idx="4">
                  <c:v>2211.43089954066</c:v>
                </c:pt>
                <c:pt idx="5">
                  <c:v>2381.52638186184</c:v>
                </c:pt>
                <c:pt idx="6">
                  <c:v>2790.49560998021</c:v>
                </c:pt>
                <c:pt idx="7">
                  <c:v>919.650731060162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04620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Feuil1!$B$1</c:f>
              <c:strCache>
                <c:ptCount val="1"/>
                <c:pt idx="0">
                  <c:v>VF</c:v>
                </c:pt>
              </c:strCache>
            </c:strRef>
          </c:tx>
          <c:spPr>
            <a:solidFill>
              <a:schemeClr val="accent3">
                <a:lumMod val="50000"/>
              </a:schemeClr>
            </a:solidFill>
          </c:spPr>
          <c:invertIfNegative val="0"/>
          <c:dLbls>
            <c:showLegendKey val="0"/>
            <c:showVal val="1"/>
            <c:showCatName val="0"/>
            <c:showSerName val="0"/>
            <c:showPercent val="0"/>
            <c:showBubbleSize val="0"/>
            <c:showLeaderLines val="0"/>
          </c:dLbls>
          <c:cat>
            <c:strRef>
              <c:f>Feuil1!$A$2:$A$3</c:f>
              <c:strCache>
                <c:ptCount val="2"/>
                <c:pt idx="0">
                  <c:v>Forêt naturelle</c:v>
                </c:pt>
                <c:pt idx="1">
                  <c:v>Forêt actuelle</c:v>
                </c:pt>
              </c:strCache>
            </c:strRef>
          </c:cat>
          <c:val>
            <c:numRef>
              <c:f>Feuil1!$B$2:$B$3</c:f>
              <c:numCache>
                <c:formatCode>General</c:formatCode>
                <c:ptCount val="2"/>
                <c:pt idx="0">
                  <c:v>75.0</c:v>
                </c:pt>
                <c:pt idx="1">
                  <c:v>32.0</c:v>
                </c:pt>
              </c:numCache>
            </c:numRef>
          </c:val>
        </c:ser>
        <c:dLbls>
          <c:showLegendKey val="0"/>
          <c:showVal val="0"/>
          <c:showCatName val="0"/>
          <c:showSerName val="0"/>
          <c:showPercent val="0"/>
          <c:showBubbleSize val="0"/>
        </c:dLbls>
        <c:gapWidth val="150"/>
        <c:axId val="-2130193464"/>
        <c:axId val="-2130190456"/>
      </c:barChart>
      <c:catAx>
        <c:axId val="-2130193464"/>
        <c:scaling>
          <c:orientation val="minMax"/>
        </c:scaling>
        <c:delete val="0"/>
        <c:axPos val="b"/>
        <c:majorTickMark val="out"/>
        <c:minorTickMark val="none"/>
        <c:tickLblPos val="nextTo"/>
        <c:txPr>
          <a:bodyPr/>
          <a:lstStyle/>
          <a:p>
            <a:pPr>
              <a:defRPr b="1"/>
            </a:pPr>
            <a:endParaRPr lang="fr-FR"/>
          </a:p>
        </c:txPr>
        <c:crossAx val="-2130190456"/>
        <c:crosses val="autoZero"/>
        <c:auto val="1"/>
        <c:lblAlgn val="ctr"/>
        <c:lblOffset val="100"/>
        <c:noMultiLvlLbl val="0"/>
      </c:catAx>
      <c:valAx>
        <c:axId val="-2130190456"/>
        <c:scaling>
          <c:orientation val="minMax"/>
        </c:scaling>
        <c:delete val="0"/>
        <c:axPos val="l"/>
        <c:majorGridlines/>
        <c:title>
          <c:tx>
            <c:rich>
              <a:bodyPr rot="-5400000" vert="horz"/>
              <a:lstStyle/>
              <a:p>
                <a:pPr>
                  <a:defRPr/>
                </a:pPr>
                <a:r>
                  <a:rPr lang="fr-FR" dirty="0" smtClean="0"/>
                  <a:t>Proportion de vieilles forêts (%)</a:t>
                </a:r>
                <a:endParaRPr lang="fr-FR" dirty="0"/>
              </a:p>
            </c:rich>
          </c:tx>
          <c:layout>
            <c:manualLayout>
              <c:xMode val="edge"/>
              <c:yMode val="edge"/>
              <c:x val="0.00462962962962963"/>
              <c:y val="0.112737663657145"/>
            </c:manualLayout>
          </c:layout>
          <c:overlay val="0"/>
        </c:title>
        <c:numFmt formatCode="General" sourceLinked="1"/>
        <c:majorTickMark val="out"/>
        <c:minorTickMark val="none"/>
        <c:tickLblPos val="nextTo"/>
        <c:crossAx val="-2130193464"/>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49.5710782906491</c:v>
                </c:pt>
                <c:pt idx="1">
                  <c:v>217.065716799932</c:v>
                </c:pt>
                <c:pt idx="2">
                  <c:v>364.52927894813</c:v>
                </c:pt>
                <c:pt idx="3">
                  <c:v>48.5521896430397</c:v>
                </c:pt>
                <c:pt idx="4">
                  <c:v>1814.99472906606</c:v>
                </c:pt>
                <c:pt idx="5">
                  <c:v>2305.60980699206</c:v>
                </c:pt>
                <c:pt idx="6">
                  <c:v>1881.93495047477</c:v>
                </c:pt>
                <c:pt idx="7">
                  <c:v>3327.92124978536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17120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80.34574861750252</c:v>
                </c:pt>
                <c:pt idx="1">
                  <c:v>95.9768637299644</c:v>
                </c:pt>
                <c:pt idx="2">
                  <c:v>2034.364358575776</c:v>
                </c:pt>
                <c:pt idx="3">
                  <c:v>680.247804512889</c:v>
                </c:pt>
                <c:pt idx="4">
                  <c:v>2016.173795793726</c:v>
                </c:pt>
                <c:pt idx="5">
                  <c:v>2324.786908275776</c:v>
                </c:pt>
                <c:pt idx="6">
                  <c:v>1887.140180935503</c:v>
                </c:pt>
                <c:pt idx="7">
                  <c:v>833.173139558857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17120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dLbl>
              <c:idx val="3"/>
              <c:layout>
                <c:manualLayout>
                  <c:x val="0.00389501312335958"/>
                  <c:y val="0.0274025590551181"/>
                </c:manualLayout>
              </c:layout>
              <c:showLegendKey val="0"/>
              <c:showVal val="0"/>
              <c:showCatName val="0"/>
              <c:showSerName val="0"/>
              <c:showPercent val="1"/>
              <c:showBubbleSize val="0"/>
            </c:dLbl>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181.839000910564</c:v>
                </c:pt>
                <c:pt idx="1">
                  <c:v>88.93981411089176</c:v>
                </c:pt>
                <c:pt idx="2">
                  <c:v>46.5731290888403</c:v>
                </c:pt>
                <c:pt idx="3">
                  <c:v>2319.88616034922</c:v>
                </c:pt>
                <c:pt idx="4">
                  <c:v>1983.431484121991</c:v>
                </c:pt>
                <c:pt idx="5">
                  <c:v>3350.45800328265</c:v>
                </c:pt>
                <c:pt idx="6">
                  <c:v>2747.037678591457</c:v>
                </c:pt>
                <c:pt idx="7">
                  <c:v>1642.671485014775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17120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dLbl>
              <c:idx val="3"/>
              <c:layout>
                <c:manualLayout>
                  <c:x val="-0.0405162401574803"/>
                  <c:y val="-0.0659842519685039"/>
                </c:manualLayout>
              </c:layout>
              <c:showLegendKey val="0"/>
              <c:showVal val="0"/>
              <c:showCatName val="0"/>
              <c:showSerName val="0"/>
              <c:showPercent val="1"/>
              <c:showBubbleSize val="0"/>
            </c:dLbl>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0.028279135200864</c:v>
                </c:pt>
                <c:pt idx="1">
                  <c:v>147.726954019559</c:v>
                </c:pt>
                <c:pt idx="2">
                  <c:v>85.2938606506688</c:v>
                </c:pt>
                <c:pt idx="3">
                  <c:v>3568.82609594881</c:v>
                </c:pt>
                <c:pt idx="4">
                  <c:v>2140.40301408731</c:v>
                </c:pt>
                <c:pt idx="5">
                  <c:v>4115.86361603298</c:v>
                </c:pt>
                <c:pt idx="6">
                  <c:v>1069.53696193012</c:v>
                </c:pt>
                <c:pt idx="7">
                  <c:v>951.7552131055342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13995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dLbl>
              <c:idx val="1"/>
              <c:layout>
                <c:manualLayout>
                  <c:x val="0.0135412565616798"/>
                  <c:y val="-0.00130905511811024"/>
                </c:manualLayout>
              </c:layout>
              <c:showLegendKey val="0"/>
              <c:showVal val="0"/>
              <c:showCatName val="0"/>
              <c:showSerName val="0"/>
              <c:showPercent val="1"/>
              <c:showBubbleSize val="0"/>
            </c:dLbl>
            <c:dLbl>
              <c:idx val="7"/>
              <c:layout>
                <c:manualLayout>
                  <c:x val="-0.0302432742782152"/>
                  <c:y val="-0.00374729330708661"/>
                </c:manualLayout>
              </c:layout>
              <c:showLegendKey val="0"/>
              <c:showVal val="0"/>
              <c:showCatName val="0"/>
              <c:showSerName val="0"/>
              <c:showPercent val="1"/>
              <c:showBubbleSize val="0"/>
            </c:dLbl>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0.0</c:v>
                </c:pt>
                <c:pt idx="1">
                  <c:v>453.545325284384</c:v>
                </c:pt>
                <c:pt idx="2">
                  <c:v>78.3244242690197</c:v>
                </c:pt>
                <c:pt idx="3">
                  <c:v>629.229675013052</c:v>
                </c:pt>
                <c:pt idx="4">
                  <c:v>1571.1457051922</c:v>
                </c:pt>
                <c:pt idx="5">
                  <c:v>2607.54975625251</c:v>
                </c:pt>
                <c:pt idx="6">
                  <c:v>1931.70210612261</c:v>
                </c:pt>
                <c:pt idx="7">
                  <c:v>427.2021061179839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17120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dLbl>
              <c:idx val="0"/>
              <c:layout>
                <c:manualLayout>
                  <c:x val="0.0145833333333333"/>
                  <c:y val="-1.43227512090225E-17"/>
                </c:manualLayout>
              </c:layout>
              <c:showLegendKey val="0"/>
              <c:showVal val="0"/>
              <c:showCatName val="0"/>
              <c:showSerName val="0"/>
              <c:showPercent val="1"/>
              <c:showBubbleSize val="0"/>
            </c:dLbl>
            <c:dLbl>
              <c:idx val="1"/>
              <c:layout>
                <c:manualLayout>
                  <c:x val="-0.118652066929134"/>
                  <c:y val="-0.0675406003937008"/>
                </c:manualLayout>
              </c:layout>
              <c:showLegendKey val="0"/>
              <c:showVal val="0"/>
              <c:showCatName val="0"/>
              <c:showSerName val="0"/>
              <c:showPercent val="1"/>
              <c:showBubbleSize val="0"/>
            </c:dLbl>
            <c:dLbl>
              <c:idx val="2"/>
              <c:layout>
                <c:manualLayout>
                  <c:x val="0.0302986384514436"/>
                  <c:y val="0.00495669291338583"/>
                </c:manualLayout>
              </c:layout>
              <c:showLegendKey val="0"/>
              <c:showVal val="0"/>
              <c:showCatName val="0"/>
              <c:showSerName val="0"/>
              <c:showPercent val="1"/>
              <c:showBubbleSize val="0"/>
            </c:dLbl>
            <c:dLbl>
              <c:idx val="3"/>
              <c:layout>
                <c:manualLayout>
                  <c:x val="-0.0244463582677165"/>
                  <c:y val="-0.0900012303149606"/>
                </c:manualLayout>
              </c:layout>
              <c:showLegendKey val="0"/>
              <c:showVal val="0"/>
              <c:showCatName val="0"/>
              <c:showSerName val="0"/>
              <c:showPercent val="1"/>
              <c:showBubbleSize val="0"/>
            </c:dLbl>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0.0</c:v>
                </c:pt>
                <c:pt idx="1">
                  <c:v>92.5840356277718</c:v>
                </c:pt>
                <c:pt idx="2">
                  <c:v>151.553767618776</c:v>
                </c:pt>
                <c:pt idx="3">
                  <c:v>1889.66618913258</c:v>
                </c:pt>
                <c:pt idx="4">
                  <c:v>768.3949554930786</c:v>
                </c:pt>
                <c:pt idx="5">
                  <c:v>1296.88854187185</c:v>
                </c:pt>
                <c:pt idx="6">
                  <c:v>1024.69306730645</c:v>
                </c:pt>
                <c:pt idx="7">
                  <c:v>499.414924459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23370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Analyse de sensibilité</a:t>
            </a:r>
            <a:endParaRPr lang="fr-FR" dirty="0"/>
          </a:p>
        </c:rich>
      </c:tx>
      <c:layout/>
      <c:overlay val="0"/>
    </c:title>
    <c:autoTitleDeleted val="0"/>
    <c:plotArea>
      <c:layout/>
      <c:pieChart>
        <c:varyColors val="1"/>
        <c:ser>
          <c:idx val="0"/>
          <c:order val="0"/>
          <c:tx>
            <c:strRef>
              <c:f>Feuil1!$B$1</c:f>
              <c:strCache>
                <c:ptCount val="1"/>
                <c:pt idx="0">
                  <c:v>Superficie</c:v>
                </c:pt>
              </c:strCache>
            </c:strRef>
          </c:tx>
          <c:explosion val="25"/>
          <c:dPt>
            <c:idx val="0"/>
            <c:bubble3D val="0"/>
            <c:spPr>
              <a:solidFill>
                <a:schemeClr val="accent3">
                  <a:lumMod val="50000"/>
                </a:schemeClr>
              </a:solidFill>
            </c:spPr>
          </c:dPt>
          <c:dPt>
            <c:idx val="1"/>
            <c:bubble3D val="0"/>
            <c:spPr>
              <a:solidFill>
                <a:schemeClr val="bg1">
                  <a:lumMod val="50000"/>
                </a:schemeClr>
              </a:solidFill>
            </c:spPr>
          </c:dPt>
          <c:dPt>
            <c:idx val="2"/>
            <c:bubble3D val="0"/>
            <c:spPr>
              <a:solidFill>
                <a:srgbClr val="0000FF"/>
              </a:solidFill>
            </c:spPr>
          </c:dPt>
          <c:dPt>
            <c:idx val="3"/>
            <c:bubble3D val="0"/>
            <c:spPr>
              <a:solidFill>
                <a:schemeClr val="tx1">
                  <a:lumMod val="95000"/>
                  <a:lumOff val="5000"/>
                </a:schemeClr>
              </a:solidFill>
            </c:spPr>
          </c:dPt>
          <c:dPt>
            <c:idx val="4"/>
            <c:bubble3D val="0"/>
            <c:spPr>
              <a:solidFill>
                <a:schemeClr val="accent3">
                  <a:lumMod val="75000"/>
                </a:schemeClr>
              </a:solidFill>
            </c:spPr>
          </c:dPt>
          <c:dPt>
            <c:idx val="5"/>
            <c:bubble3D val="0"/>
            <c:spPr>
              <a:solidFill>
                <a:srgbClr val="FFFF00"/>
              </a:solidFill>
            </c:spPr>
          </c:dPt>
          <c:dPt>
            <c:idx val="6"/>
            <c:bubble3D val="0"/>
            <c:spPr>
              <a:solidFill>
                <a:schemeClr val="accent2">
                  <a:lumMod val="60000"/>
                  <a:lumOff val="40000"/>
                </a:schemeClr>
              </a:solidFill>
            </c:spPr>
          </c:dPt>
          <c:dPt>
            <c:idx val="7"/>
            <c:bubble3D val="0"/>
            <c:spPr>
              <a:solidFill>
                <a:srgbClr val="FF0000"/>
              </a:solidFill>
            </c:spPr>
          </c:dPt>
          <c:dLbls>
            <c:dLbl>
              <c:idx val="3"/>
              <c:layout>
                <c:manualLayout>
                  <c:x val="-0.0114909776902887"/>
                  <c:y val="-0.0536498523622047"/>
                </c:manualLayout>
              </c:layout>
              <c:showLegendKey val="0"/>
              <c:showVal val="0"/>
              <c:showCatName val="0"/>
              <c:showSerName val="0"/>
              <c:showPercent val="1"/>
              <c:showBubbleSize val="0"/>
            </c:dLbl>
            <c:numFmt formatCode="0.0%" sourceLinked="0"/>
            <c:showLegendKey val="0"/>
            <c:showVal val="0"/>
            <c:showCatName val="0"/>
            <c:showSerName val="0"/>
            <c:showPercent val="1"/>
            <c:showBubbleSize val="0"/>
            <c:showLeaderLines val="1"/>
          </c:dLbls>
          <c:cat>
            <c:strRef>
              <c:f>Feuil1!$A$2:$A$9</c:f>
              <c:strCache>
                <c:ptCount val="8"/>
                <c:pt idx="0">
                  <c:v>Protection</c:v>
                </c:pt>
                <c:pt idx="1">
                  <c:v>Non forestiers</c:v>
                </c:pt>
                <c:pt idx="2">
                  <c:v>Eau</c:v>
                </c:pt>
                <c:pt idx="3">
                  <c:v>Nulle</c:v>
                </c:pt>
                <c:pt idx="4">
                  <c:v>Très faible</c:v>
                </c:pt>
                <c:pt idx="5">
                  <c:v>Faible</c:v>
                </c:pt>
                <c:pt idx="6">
                  <c:v>Modérée</c:v>
                </c:pt>
                <c:pt idx="7">
                  <c:v>Élevée</c:v>
                </c:pt>
              </c:strCache>
            </c:strRef>
          </c:cat>
          <c:val>
            <c:numRef>
              <c:f>Feuil1!$B$2:$B$9</c:f>
              <c:numCache>
                <c:formatCode>General</c:formatCode>
                <c:ptCount val="8"/>
                <c:pt idx="0">
                  <c:v>0.104801973406447</c:v>
                </c:pt>
                <c:pt idx="1">
                  <c:v>706.5379538717856</c:v>
                </c:pt>
                <c:pt idx="2">
                  <c:v>139.244030862785</c:v>
                </c:pt>
                <c:pt idx="3">
                  <c:v>5176.64089206494</c:v>
                </c:pt>
                <c:pt idx="4">
                  <c:v>4866.017972149521</c:v>
                </c:pt>
                <c:pt idx="5">
                  <c:v>4555.80902211379</c:v>
                </c:pt>
                <c:pt idx="6">
                  <c:v>746.854510147647</c:v>
                </c:pt>
                <c:pt idx="7">
                  <c:v>2.39012863284173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1062664041995"/>
          <c:y val="0.11399532480315"/>
          <c:w val="0.296437335958005"/>
          <c:h val="0.743633858267716"/>
        </c:manualLayout>
      </c:layout>
      <c:overlay val="0"/>
    </c:legend>
    <c:plotVisOnly val="1"/>
    <c:dispBlanksAs val="gap"/>
    <c:showDLblsOverMax val="0"/>
  </c:chart>
  <c:txPr>
    <a:bodyPr/>
    <a:lstStyle/>
    <a:p>
      <a:pPr>
        <a:defRPr sz="18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Feuil1!$B$1</c:f>
              <c:strCache>
                <c:ptCount val="1"/>
                <c:pt idx="0">
                  <c:v>VF</c:v>
                </c:pt>
              </c:strCache>
            </c:strRef>
          </c:tx>
          <c:spPr>
            <a:solidFill>
              <a:schemeClr val="accent3">
                <a:lumMod val="50000"/>
              </a:schemeClr>
            </a:solidFill>
          </c:spPr>
          <c:invertIfNegative val="0"/>
          <c:dLbls>
            <c:showLegendKey val="0"/>
            <c:showVal val="1"/>
            <c:showCatName val="0"/>
            <c:showSerName val="0"/>
            <c:showPercent val="0"/>
            <c:showBubbleSize val="0"/>
            <c:showLeaderLines val="0"/>
          </c:dLbls>
          <c:cat>
            <c:strRef>
              <c:f>Feuil1!$A$2:$A$3</c:f>
              <c:strCache>
                <c:ptCount val="2"/>
                <c:pt idx="0">
                  <c:v>Forêt naturelle</c:v>
                </c:pt>
                <c:pt idx="1">
                  <c:v>Forêt actuelle</c:v>
                </c:pt>
              </c:strCache>
            </c:strRef>
          </c:cat>
          <c:val>
            <c:numRef>
              <c:f>Feuil1!$B$2:$B$3</c:f>
              <c:numCache>
                <c:formatCode>General</c:formatCode>
                <c:ptCount val="2"/>
                <c:pt idx="0">
                  <c:v>75.0</c:v>
                </c:pt>
                <c:pt idx="1">
                  <c:v>18.0</c:v>
                </c:pt>
              </c:numCache>
            </c:numRef>
          </c:val>
        </c:ser>
        <c:dLbls>
          <c:showLegendKey val="0"/>
          <c:showVal val="0"/>
          <c:showCatName val="0"/>
          <c:showSerName val="0"/>
          <c:showPercent val="0"/>
          <c:showBubbleSize val="0"/>
        </c:dLbls>
        <c:gapWidth val="150"/>
        <c:axId val="-2130230808"/>
        <c:axId val="-2130227800"/>
      </c:barChart>
      <c:catAx>
        <c:axId val="-2130230808"/>
        <c:scaling>
          <c:orientation val="minMax"/>
        </c:scaling>
        <c:delete val="0"/>
        <c:axPos val="b"/>
        <c:majorTickMark val="out"/>
        <c:minorTickMark val="none"/>
        <c:tickLblPos val="nextTo"/>
        <c:txPr>
          <a:bodyPr/>
          <a:lstStyle/>
          <a:p>
            <a:pPr>
              <a:defRPr b="1"/>
            </a:pPr>
            <a:endParaRPr lang="fr-FR"/>
          </a:p>
        </c:txPr>
        <c:crossAx val="-2130227800"/>
        <c:crosses val="autoZero"/>
        <c:auto val="1"/>
        <c:lblAlgn val="ctr"/>
        <c:lblOffset val="100"/>
        <c:noMultiLvlLbl val="0"/>
      </c:catAx>
      <c:valAx>
        <c:axId val="-2130227800"/>
        <c:scaling>
          <c:orientation val="minMax"/>
        </c:scaling>
        <c:delete val="0"/>
        <c:axPos val="l"/>
        <c:majorGridlines/>
        <c:title>
          <c:tx>
            <c:rich>
              <a:bodyPr rot="-5400000" vert="horz"/>
              <a:lstStyle/>
              <a:p>
                <a:pPr>
                  <a:defRPr/>
                </a:pPr>
                <a:r>
                  <a:rPr lang="fr-FR" dirty="0" smtClean="0"/>
                  <a:t>Proportion de vieilles forêts (%)</a:t>
                </a:r>
                <a:endParaRPr lang="fr-FR" dirty="0"/>
              </a:p>
            </c:rich>
          </c:tx>
          <c:layout>
            <c:manualLayout>
              <c:xMode val="edge"/>
              <c:yMode val="edge"/>
              <c:x val="0.00462962962962963"/>
              <c:y val="0.112737663657145"/>
            </c:manualLayout>
          </c:layout>
          <c:overlay val="0"/>
        </c:title>
        <c:numFmt formatCode="General" sourceLinked="1"/>
        <c:majorTickMark val="out"/>
        <c:minorTickMark val="none"/>
        <c:tickLblPos val="nextTo"/>
        <c:crossAx val="-213023080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07FCEF-DC73-584C-9365-DEC759D445C9}" type="datetimeFigureOut">
              <a:rPr lang="fr-FR" smtClean="0"/>
              <a:t>2013-03-19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F1D39E-B2C8-BE4D-B90B-CCA997948649}" type="slidenum">
              <a:rPr lang="fr-FR" smtClean="0"/>
              <a:t>‹#›</a:t>
            </a:fld>
            <a:endParaRPr lang="fr-FR" dirty="0"/>
          </a:p>
        </p:txBody>
      </p:sp>
    </p:spTree>
    <p:extLst>
      <p:ext uri="{BB962C8B-B14F-4D97-AF65-F5344CB8AC3E}">
        <p14:creationId xmlns:p14="http://schemas.microsoft.com/office/powerpoint/2010/main" val="3815593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FA6976D-6030-8742-AC67-0068214F9616}" type="datetimeFigureOut">
              <a:rPr lang="fr-FR" smtClean="0"/>
              <a:pPr>
                <a:defRPr/>
              </a:pPr>
              <a:t>2013-03-19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noProof="0" smtClean="0"/>
              <a:t>Cliquez pour modifier les styles du texte du masque</a:t>
            </a:r>
          </a:p>
          <a:p>
            <a:pPr lvl="1"/>
            <a:r>
              <a:rPr lang="fr-CA" noProof="0" smtClean="0"/>
              <a:t>Deuxième niveau</a:t>
            </a:r>
          </a:p>
          <a:p>
            <a:pPr lvl="2"/>
            <a:r>
              <a:rPr lang="fr-CA" noProof="0" smtClean="0"/>
              <a:t>Troisième niveau</a:t>
            </a:r>
          </a:p>
          <a:p>
            <a:pPr lvl="3"/>
            <a:r>
              <a:rPr lang="fr-CA" noProof="0" smtClean="0"/>
              <a:t>Quatrième niveau</a:t>
            </a:r>
          </a:p>
          <a:p>
            <a:pPr lvl="4"/>
            <a:r>
              <a:rPr lang="fr-CA" noProof="0" smtClean="0"/>
              <a:t>Cinquième niveau</a:t>
            </a:r>
            <a:endParaRPr lang="fr-FR" noProof="0" smtClean="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A796053-94BE-2845-9799-093457774386}" type="slidenum">
              <a:rPr lang="fr-FR"/>
              <a:pPr>
                <a:defRPr/>
              </a:pPr>
              <a:t>‹#›</a:t>
            </a:fld>
            <a:endParaRPr lang="fr-FR"/>
          </a:p>
        </p:txBody>
      </p:sp>
    </p:spTree>
    <p:extLst>
      <p:ext uri="{BB962C8B-B14F-4D97-AF65-F5344CB8AC3E}">
        <p14:creationId xmlns:p14="http://schemas.microsoft.com/office/powerpoint/2010/main" val="235795980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7A796053-94BE-2845-9799-093457774386}" type="slidenum">
              <a:rPr lang="fr-FR" smtClean="0"/>
              <a:pPr>
                <a:defRPr/>
              </a:pPr>
              <a:t>1</a:t>
            </a:fld>
            <a:endParaRPr lang="fr-FR"/>
          </a:p>
        </p:txBody>
      </p:sp>
    </p:spTree>
    <p:extLst>
      <p:ext uri="{BB962C8B-B14F-4D97-AF65-F5344CB8AC3E}">
        <p14:creationId xmlns:p14="http://schemas.microsoft.com/office/powerpoint/2010/main" val="50659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7A796053-94BE-2845-9799-093457774386}" type="slidenum">
              <a:rPr lang="fr-FR" smtClean="0"/>
              <a:pPr>
                <a:defRPr/>
              </a:pPr>
              <a:t>75</a:t>
            </a:fld>
            <a:endParaRPr lang="fr-FR"/>
          </a:p>
        </p:txBody>
      </p:sp>
    </p:spTree>
    <p:extLst>
      <p:ext uri="{BB962C8B-B14F-4D97-AF65-F5344CB8AC3E}">
        <p14:creationId xmlns:p14="http://schemas.microsoft.com/office/powerpoint/2010/main" val="50659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8C9ABCB9-1982-CD44-9F9C-5C917AFA7FC3}" type="datetime1">
              <a:rPr lang="fr-CA" smtClean="0"/>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12D1636-BE01-C742-A798-55FFD2911D74}" type="slidenum">
              <a:rPr lang="fr-FR"/>
              <a:pPr>
                <a:defRPr/>
              </a:pPr>
              <a:t>‹#›</a:t>
            </a:fld>
            <a:endParaRPr lang="fr-FR"/>
          </a:p>
        </p:txBody>
      </p:sp>
    </p:spTree>
    <p:extLst>
      <p:ext uri="{BB962C8B-B14F-4D97-AF65-F5344CB8AC3E}">
        <p14:creationId xmlns:p14="http://schemas.microsoft.com/office/powerpoint/2010/main" val="4036366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685E8A2-FE05-D040-8436-A52217FD4CE6}" type="datetime1">
              <a:rPr lang="fr-CA" smtClean="0"/>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C07B166-F14B-9640-9647-E58CC540607E}" type="slidenum">
              <a:rPr lang="fr-FR"/>
              <a:pPr>
                <a:defRPr/>
              </a:pPr>
              <a:t>‹#›</a:t>
            </a:fld>
            <a:endParaRPr lang="fr-FR"/>
          </a:p>
        </p:txBody>
      </p:sp>
    </p:spTree>
    <p:extLst>
      <p:ext uri="{BB962C8B-B14F-4D97-AF65-F5344CB8AC3E}">
        <p14:creationId xmlns:p14="http://schemas.microsoft.com/office/powerpoint/2010/main" val="269376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CA9A415-A5BD-7442-8C24-28AECD8BA023}" type="datetime1">
              <a:rPr lang="fr-CA" smtClean="0"/>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5C8FDE2-6C59-0741-926B-BAAB63E55344}" type="slidenum">
              <a:rPr lang="fr-FR"/>
              <a:pPr>
                <a:defRPr/>
              </a:pPr>
              <a:t>‹#›</a:t>
            </a:fld>
            <a:endParaRPr lang="fr-FR"/>
          </a:p>
        </p:txBody>
      </p:sp>
    </p:spTree>
    <p:extLst>
      <p:ext uri="{BB962C8B-B14F-4D97-AF65-F5344CB8AC3E}">
        <p14:creationId xmlns:p14="http://schemas.microsoft.com/office/powerpoint/2010/main" val="843876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A115B0DB-E8C8-DC49-816B-4B630E564503}" type="datetime1">
              <a:rPr lang="fr-CA"/>
              <a:pPr/>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0C964AF5-88A8-CD40-B293-99E7752D580D}" type="slidenum">
              <a:rPr lang="fr-FR"/>
              <a:pPr/>
              <a:t>‹#›</a:t>
            </a:fld>
            <a:endParaRPr lang="fr-FR"/>
          </a:p>
        </p:txBody>
      </p:sp>
    </p:spTree>
    <p:extLst>
      <p:ext uri="{BB962C8B-B14F-4D97-AF65-F5344CB8AC3E}">
        <p14:creationId xmlns:p14="http://schemas.microsoft.com/office/powerpoint/2010/main" val="1924389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57608A9-451B-104D-82D9-49E6BECA26B9}" type="datetime1">
              <a:rPr lang="fr-CA"/>
              <a:pPr/>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37B8D597-539C-0248-94FF-B1B8822970A4}" type="slidenum">
              <a:rPr lang="fr-FR"/>
              <a:pPr/>
              <a:t>‹#›</a:t>
            </a:fld>
            <a:endParaRPr lang="fr-FR"/>
          </a:p>
        </p:txBody>
      </p:sp>
    </p:spTree>
    <p:extLst>
      <p:ext uri="{BB962C8B-B14F-4D97-AF65-F5344CB8AC3E}">
        <p14:creationId xmlns:p14="http://schemas.microsoft.com/office/powerpoint/2010/main" val="1141651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2217E086-C4CC-194B-AB13-B40F45D29E64}" type="datetime1">
              <a:rPr lang="fr-CA"/>
              <a:pPr/>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0E73A874-A5D8-AD40-A5B8-D1FAF38CD8B7}" type="slidenum">
              <a:rPr lang="fr-FR"/>
              <a:pPr/>
              <a:t>‹#›</a:t>
            </a:fld>
            <a:endParaRPr lang="fr-FR"/>
          </a:p>
        </p:txBody>
      </p:sp>
    </p:spTree>
    <p:extLst>
      <p:ext uri="{BB962C8B-B14F-4D97-AF65-F5344CB8AC3E}">
        <p14:creationId xmlns:p14="http://schemas.microsoft.com/office/powerpoint/2010/main" val="2896533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84D620F8-4CE7-3D4C-B4C5-5DFDFEF052A7}" type="datetime1">
              <a:rPr lang="fr-CA"/>
              <a:pPr/>
              <a:t>2013-03-19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F7928D87-AD7D-8E48-B1C5-8C9145520A92}" type="slidenum">
              <a:rPr lang="fr-FR"/>
              <a:pPr/>
              <a:t>‹#›</a:t>
            </a:fld>
            <a:endParaRPr lang="fr-FR"/>
          </a:p>
        </p:txBody>
      </p:sp>
    </p:spTree>
    <p:extLst>
      <p:ext uri="{BB962C8B-B14F-4D97-AF65-F5344CB8AC3E}">
        <p14:creationId xmlns:p14="http://schemas.microsoft.com/office/powerpoint/2010/main" val="1589875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DB0D0FDC-E821-7949-8D01-E5FD3AE83741}" type="datetime1">
              <a:rPr lang="fr-CA"/>
              <a:pPr/>
              <a:t>2013-03-19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fld id="{B3D52587-C34C-E84F-9926-FF83E51DD671}" type="slidenum">
              <a:rPr lang="fr-FR"/>
              <a:pPr/>
              <a:t>‹#›</a:t>
            </a:fld>
            <a:endParaRPr lang="fr-FR"/>
          </a:p>
        </p:txBody>
      </p:sp>
    </p:spTree>
    <p:extLst>
      <p:ext uri="{BB962C8B-B14F-4D97-AF65-F5344CB8AC3E}">
        <p14:creationId xmlns:p14="http://schemas.microsoft.com/office/powerpoint/2010/main" val="252045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81830477-D2EB-8648-A9C6-120E90650F01}" type="datetime1">
              <a:rPr lang="fr-CA"/>
              <a:pPr/>
              <a:t>2013-03-19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fld id="{97FDB369-F62D-DC4F-832F-00C43E754372}" type="slidenum">
              <a:rPr lang="fr-FR"/>
              <a:pPr/>
              <a:t>‹#›</a:t>
            </a:fld>
            <a:endParaRPr lang="fr-FR"/>
          </a:p>
        </p:txBody>
      </p:sp>
    </p:spTree>
    <p:extLst>
      <p:ext uri="{BB962C8B-B14F-4D97-AF65-F5344CB8AC3E}">
        <p14:creationId xmlns:p14="http://schemas.microsoft.com/office/powerpoint/2010/main" val="4226436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EFE115F4-A5EC-0C4B-9EAA-A114FECE8636}" type="datetime1">
              <a:rPr lang="fr-CA"/>
              <a:pPr/>
              <a:t>2013-03-19</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fld id="{F00B5440-3FD7-534A-9ACB-836C5C552AC6}" type="slidenum">
              <a:rPr lang="fr-FR"/>
              <a:pPr/>
              <a:t>‹#›</a:t>
            </a:fld>
            <a:endParaRPr lang="fr-FR"/>
          </a:p>
        </p:txBody>
      </p:sp>
    </p:spTree>
    <p:extLst>
      <p:ext uri="{BB962C8B-B14F-4D97-AF65-F5344CB8AC3E}">
        <p14:creationId xmlns:p14="http://schemas.microsoft.com/office/powerpoint/2010/main" val="2849788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F4D21AB3-78B9-2F48-9B5E-FDBF32698737}" type="datetime1">
              <a:rPr lang="fr-CA"/>
              <a:pPr/>
              <a:t>2013-03-19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B643F777-76C0-BC4E-B00D-C9E666307C4B}" type="slidenum">
              <a:rPr lang="fr-FR"/>
              <a:pPr/>
              <a:t>‹#›</a:t>
            </a:fld>
            <a:endParaRPr lang="fr-FR"/>
          </a:p>
        </p:txBody>
      </p:sp>
    </p:spTree>
    <p:extLst>
      <p:ext uri="{BB962C8B-B14F-4D97-AF65-F5344CB8AC3E}">
        <p14:creationId xmlns:p14="http://schemas.microsoft.com/office/powerpoint/2010/main" val="169406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973E680-27F5-384A-A46C-C5E7BA59DBBF}" type="datetime1">
              <a:rPr lang="fr-CA" smtClean="0"/>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1237D6E-2C7E-AD48-8D61-59DBF15047F4}" type="slidenum">
              <a:rPr lang="fr-FR"/>
              <a:pPr>
                <a:defRPr/>
              </a:pPr>
              <a:t>‹#›</a:t>
            </a:fld>
            <a:endParaRPr lang="fr-FR"/>
          </a:p>
        </p:txBody>
      </p:sp>
    </p:spTree>
    <p:extLst>
      <p:ext uri="{BB962C8B-B14F-4D97-AF65-F5344CB8AC3E}">
        <p14:creationId xmlns:p14="http://schemas.microsoft.com/office/powerpoint/2010/main" val="3873565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DAF20A3-30E7-2C4C-85A6-E20E6D9EC7F9}" type="datetime1">
              <a:rPr lang="fr-CA"/>
              <a:pPr/>
              <a:t>2013-03-19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0460B3AD-B6AB-B643-8AEA-33B316DA4266}" type="slidenum">
              <a:rPr lang="fr-FR"/>
              <a:pPr/>
              <a:t>‹#›</a:t>
            </a:fld>
            <a:endParaRPr lang="fr-FR"/>
          </a:p>
        </p:txBody>
      </p:sp>
    </p:spTree>
    <p:extLst>
      <p:ext uri="{BB962C8B-B14F-4D97-AF65-F5344CB8AC3E}">
        <p14:creationId xmlns:p14="http://schemas.microsoft.com/office/powerpoint/2010/main" val="1545552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C9F9CDBA-ABB8-034A-A1A3-EF86E2B81439}" type="datetime1">
              <a:rPr lang="fr-CA"/>
              <a:pPr/>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61A0B9F-921E-5646-B2DF-F6C0B7CCEE06}" type="slidenum">
              <a:rPr lang="fr-FR"/>
              <a:pPr/>
              <a:t>‹#›</a:t>
            </a:fld>
            <a:endParaRPr lang="fr-FR"/>
          </a:p>
        </p:txBody>
      </p:sp>
    </p:spTree>
    <p:extLst>
      <p:ext uri="{BB962C8B-B14F-4D97-AF65-F5344CB8AC3E}">
        <p14:creationId xmlns:p14="http://schemas.microsoft.com/office/powerpoint/2010/main" val="2059401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4EDB4729-6040-8145-B481-6ABF0E50EAFF}" type="datetime1">
              <a:rPr lang="fr-CA"/>
              <a:pPr/>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4528A74B-7190-6744-8BB4-8E614B991CD8}" type="slidenum">
              <a:rPr lang="fr-FR"/>
              <a:pPr/>
              <a:t>‹#›</a:t>
            </a:fld>
            <a:endParaRPr lang="fr-FR"/>
          </a:p>
        </p:txBody>
      </p:sp>
    </p:spTree>
    <p:extLst>
      <p:ext uri="{BB962C8B-B14F-4D97-AF65-F5344CB8AC3E}">
        <p14:creationId xmlns:p14="http://schemas.microsoft.com/office/powerpoint/2010/main" val="129423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CA" smtClean="0"/>
              <a:t>Cliquez et modifiez le titre</a:t>
            </a:r>
            <a:endParaRPr lang="fr-FR"/>
          </a:p>
        </p:txBody>
      </p:sp>
      <p:sp>
        <p:nvSpPr>
          <p:cNvPr id="3" name="Espace réservé du tableau 2"/>
          <p:cNvSpPr>
            <a:spLocks noGrp="1"/>
          </p:cNvSpPr>
          <p:nvPr>
            <p:ph type="tbl"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356350"/>
            <a:ext cx="2133600" cy="365125"/>
          </a:xfrm>
        </p:spPr>
        <p:txBody>
          <a:bodyPr/>
          <a:lstStyle>
            <a:lvl1pPr>
              <a:defRPr/>
            </a:lvl1pPr>
          </a:lstStyle>
          <a:p>
            <a:fld id="{1DAE7280-BF94-3A4C-A62D-0908612E4762}" type="datetime1">
              <a:rPr lang="fr-CA"/>
              <a:pPr/>
              <a:t>2013-03-19</a:t>
            </a:fld>
            <a:endParaRPr lang="fr-FR"/>
          </a:p>
        </p:txBody>
      </p:sp>
      <p:sp>
        <p:nvSpPr>
          <p:cNvPr id="5" name="Espace réservé du pied de page 4"/>
          <p:cNvSpPr>
            <a:spLocks noGrp="1"/>
          </p:cNvSpPr>
          <p:nvPr>
            <p:ph type="ftr" sz="quarter" idx="11"/>
          </p:nvPr>
        </p:nvSpPr>
        <p:spPr>
          <a:xfrm>
            <a:off x="3124200" y="6356350"/>
            <a:ext cx="2895600" cy="365125"/>
          </a:xfr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p:spPr>
        <p:txBody>
          <a:bodyPr/>
          <a:lstStyle>
            <a:lvl1pPr>
              <a:defRPr/>
            </a:lvl1pPr>
          </a:lstStyle>
          <a:p>
            <a:fld id="{7DB28600-1333-CD49-9AC2-13F788218152}" type="slidenum">
              <a:rPr lang="fr-FR"/>
              <a:pPr/>
              <a:t>‹#›</a:t>
            </a:fld>
            <a:endParaRPr lang="fr-FR"/>
          </a:p>
        </p:txBody>
      </p:sp>
    </p:spTree>
    <p:extLst>
      <p:ext uri="{BB962C8B-B14F-4D97-AF65-F5344CB8AC3E}">
        <p14:creationId xmlns:p14="http://schemas.microsoft.com/office/powerpoint/2010/main" val="2641032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41624799"/>
      </p:ext>
    </p:extLst>
  </p:cSld>
  <p:clrMapOvr>
    <a:masterClrMapping/>
  </p:clrMapOvr>
  <p:transition xmlns:p14="http://schemas.microsoft.com/office/powerpoint/2010/mai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2574220093"/>
      </p:ext>
    </p:extLst>
  </p:cSld>
  <p:clrMapOvr>
    <a:masterClrMapping/>
  </p:clrMapOvr>
  <p:transition xmlns:p14="http://schemas.microsoft.com/office/powerpoint/2010/mai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396875" y="1268413"/>
            <a:ext cx="4135438"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84713" y="1268413"/>
            <a:ext cx="4135437"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02049804"/>
      </p:ext>
    </p:extLst>
  </p:cSld>
  <p:clrMapOvr>
    <a:masterClrMapping/>
  </p:clrMapOvr>
  <p:transition xmlns:p14="http://schemas.microsoft.com/office/powerpoint/2010/mai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452091222"/>
      </p:ext>
    </p:extLst>
  </p:cSld>
  <p:clrMapOvr>
    <a:masterClrMapping/>
  </p:clrMapOvr>
  <p:transition xmlns:p14="http://schemas.microsoft.com/office/powerpoint/2010/mai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Tree>
    <p:extLst>
      <p:ext uri="{BB962C8B-B14F-4D97-AF65-F5344CB8AC3E}">
        <p14:creationId xmlns:p14="http://schemas.microsoft.com/office/powerpoint/2010/main" val="1303542225"/>
      </p:ext>
    </p:extLst>
  </p:cSld>
  <p:clrMapOvr>
    <a:masterClrMapping/>
  </p:clrMapOvr>
  <p:transition xmlns:p14="http://schemas.microsoft.com/office/powerpoint/2010/mai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11375"/>
      </p:ext>
    </p:extLst>
  </p:cSld>
  <p:clrMapOvr>
    <a:masterClrMapping/>
  </p:clrMapOvr>
  <p:transition xmlns:p14="http://schemas.microsoft.com/office/powerpoint/2010/mai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55F3066-B9CB-3549-BD9D-39EDF3EC94D3}" type="datetime1">
              <a:rPr lang="fr-CA" smtClean="0"/>
              <a:t>2013-03-19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B24B3F2-16BD-A641-B5ED-E70199954FD2}" type="slidenum">
              <a:rPr lang="fr-FR"/>
              <a:pPr>
                <a:defRPr/>
              </a:pPr>
              <a:t>‹#›</a:t>
            </a:fld>
            <a:endParaRPr lang="fr-FR"/>
          </a:p>
        </p:txBody>
      </p:sp>
    </p:spTree>
    <p:extLst>
      <p:ext uri="{BB962C8B-B14F-4D97-AF65-F5344CB8AC3E}">
        <p14:creationId xmlns:p14="http://schemas.microsoft.com/office/powerpoint/2010/main" val="1150853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183071952"/>
      </p:ext>
    </p:extLst>
  </p:cSld>
  <p:clrMapOvr>
    <a:masterClrMapping/>
  </p:clrMapOvr>
  <p:transition xmlns:p14="http://schemas.microsoft.com/office/powerpoint/2010/mai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929546062"/>
      </p:ext>
    </p:extLst>
  </p:cSld>
  <p:clrMapOvr>
    <a:masterClrMapping/>
  </p:clrMapOvr>
  <p:transition xmlns:p14="http://schemas.microsoft.com/office/powerpoint/2010/mai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651231"/>
      </p:ext>
    </p:extLst>
  </p:cSld>
  <p:clrMapOvr>
    <a:masterClrMapping/>
  </p:clrMapOvr>
  <p:transition xmlns:p14="http://schemas.microsoft.com/office/powerpoint/2010/mai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13538" y="-7938"/>
            <a:ext cx="2106612" cy="5646738"/>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392113" y="-7938"/>
            <a:ext cx="6169025" cy="56467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47718262"/>
      </p:ext>
    </p:extLst>
  </p:cSld>
  <p:clrMapOvr>
    <a:masterClrMapping/>
  </p:clrMapOvr>
  <p:transition xmlns:p14="http://schemas.microsoft.com/office/powerpoint/2010/mai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92113" y="-7938"/>
            <a:ext cx="8428037" cy="1008063"/>
          </a:xfrm>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396875" y="1268413"/>
            <a:ext cx="4135438" cy="43703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quarter" idx="2"/>
          </p:nvPr>
        </p:nvSpPr>
        <p:spPr>
          <a:xfrm>
            <a:off x="4684713" y="1268413"/>
            <a:ext cx="4135437" cy="2108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contenu 4"/>
          <p:cNvSpPr>
            <a:spLocks noGrp="1"/>
          </p:cNvSpPr>
          <p:nvPr>
            <p:ph sz="quarter" idx="3"/>
          </p:nvPr>
        </p:nvSpPr>
        <p:spPr>
          <a:xfrm>
            <a:off x="4684713" y="3529013"/>
            <a:ext cx="4135437" cy="21097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66837060"/>
      </p:ext>
    </p:extLst>
  </p:cSld>
  <p:clrMapOvr>
    <a:masterClrMapping/>
  </p:clrMapOvr>
  <p:transition xmlns:p14="http://schemas.microsoft.com/office/powerpoint/2010/mai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92113" y="-7938"/>
            <a:ext cx="8428037" cy="1008063"/>
          </a:xfrm>
        </p:spPr>
        <p:txBody>
          <a:bodyPr/>
          <a:lstStyle/>
          <a:p>
            <a:r>
              <a:rPr lang="fr-FR" smtClean="0"/>
              <a:t>Cliquez pour modifier le style du titre</a:t>
            </a:r>
            <a:endParaRPr lang="fr-CA"/>
          </a:p>
        </p:txBody>
      </p:sp>
      <p:sp>
        <p:nvSpPr>
          <p:cNvPr id="3" name="Espace réservé du texte 2"/>
          <p:cNvSpPr>
            <a:spLocks noGrp="1"/>
          </p:cNvSpPr>
          <p:nvPr>
            <p:ph type="body" sz="half" idx="1"/>
          </p:nvPr>
        </p:nvSpPr>
        <p:spPr>
          <a:xfrm>
            <a:off x="396875" y="1268413"/>
            <a:ext cx="4135438" cy="43703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84713" y="1268413"/>
            <a:ext cx="4135437" cy="43703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23480514"/>
      </p:ext>
    </p:extLst>
  </p:cSld>
  <p:clrMapOvr>
    <a:masterClrMapping/>
  </p:clrMapOvr>
  <p:transition xmlns:p14="http://schemas.microsoft.com/office/powerpoint/2010/mai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92113" y="-7938"/>
            <a:ext cx="8428037" cy="1008063"/>
          </a:xfrm>
        </p:spPr>
        <p:txBody>
          <a:bodyPr/>
          <a:lstStyle/>
          <a:p>
            <a:r>
              <a:rPr lang="fr-FR" smtClean="0"/>
              <a:t>Cliquez pour modifier le style du titre</a:t>
            </a:r>
            <a:endParaRPr lang="fr-CA"/>
          </a:p>
        </p:txBody>
      </p:sp>
      <p:sp>
        <p:nvSpPr>
          <p:cNvPr id="3" name="Espace réservé du tableau 2"/>
          <p:cNvSpPr>
            <a:spLocks noGrp="1"/>
          </p:cNvSpPr>
          <p:nvPr>
            <p:ph type="tbl" idx="1"/>
          </p:nvPr>
        </p:nvSpPr>
        <p:spPr>
          <a:xfrm>
            <a:off x="396875" y="1268413"/>
            <a:ext cx="8423275" cy="4370387"/>
          </a:xfrm>
        </p:spPr>
        <p:txBody>
          <a:bodyPr/>
          <a:lstStyle/>
          <a:p>
            <a:pPr lvl="0"/>
            <a:endParaRPr lang="fr-CA" noProof="0" smtClean="0"/>
          </a:p>
        </p:txBody>
      </p:sp>
    </p:spTree>
    <p:extLst>
      <p:ext uri="{BB962C8B-B14F-4D97-AF65-F5344CB8AC3E}">
        <p14:creationId xmlns:p14="http://schemas.microsoft.com/office/powerpoint/2010/main" val="1287195795"/>
      </p:ext>
    </p:extLst>
  </p:cSld>
  <p:clrMapOvr>
    <a:masterClrMapping/>
  </p:clrMapOvr>
  <p:transition xmlns:p14="http://schemas.microsoft.com/office/powerpoint/2010/mai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92113" y="-7938"/>
            <a:ext cx="8428037" cy="1008063"/>
          </a:xfrm>
        </p:spPr>
        <p:txBody>
          <a:bodyPr/>
          <a:lstStyle/>
          <a:p>
            <a:r>
              <a:rPr lang="fr-FR" smtClean="0"/>
              <a:t>Cliquez pour modifier le style du titre</a:t>
            </a:r>
            <a:endParaRPr lang="fr-CA"/>
          </a:p>
        </p:txBody>
      </p:sp>
      <p:sp>
        <p:nvSpPr>
          <p:cNvPr id="3" name="Espace réservé du graphique 2"/>
          <p:cNvSpPr>
            <a:spLocks noGrp="1"/>
          </p:cNvSpPr>
          <p:nvPr>
            <p:ph type="chart" idx="1"/>
          </p:nvPr>
        </p:nvSpPr>
        <p:spPr>
          <a:xfrm>
            <a:off x="396875" y="1268413"/>
            <a:ext cx="8423275" cy="4370387"/>
          </a:xfrm>
        </p:spPr>
        <p:txBody>
          <a:bodyPr/>
          <a:lstStyle/>
          <a:p>
            <a:pPr lvl="0"/>
            <a:endParaRPr lang="fr-CA" noProof="0"/>
          </a:p>
        </p:txBody>
      </p:sp>
    </p:spTree>
    <p:extLst>
      <p:ext uri="{BB962C8B-B14F-4D97-AF65-F5344CB8AC3E}">
        <p14:creationId xmlns:p14="http://schemas.microsoft.com/office/powerpoint/2010/main" val="3737102380"/>
      </p:ext>
    </p:extLst>
  </p:cSld>
  <p:clrMapOvr>
    <a:masterClrMapping/>
  </p:clrMapOvr>
  <p:transition xmlns:p14="http://schemas.microsoft.com/office/powerpoint/2010/mai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92113" y="-7938"/>
            <a:ext cx="8428037" cy="1008063"/>
          </a:xfrm>
        </p:spPr>
        <p:txBody>
          <a:bodyPr/>
          <a:lstStyle/>
          <a:p>
            <a:r>
              <a:rPr lang="fr-FR" smtClean="0"/>
              <a:t>Cliquez pour modifier le style du titre</a:t>
            </a:r>
            <a:endParaRPr lang="fr-CA"/>
          </a:p>
        </p:txBody>
      </p:sp>
      <p:sp>
        <p:nvSpPr>
          <p:cNvPr id="3" name="Espace réservé du texte 2"/>
          <p:cNvSpPr>
            <a:spLocks noGrp="1"/>
          </p:cNvSpPr>
          <p:nvPr>
            <p:ph type="body" sz="half" idx="1"/>
          </p:nvPr>
        </p:nvSpPr>
        <p:spPr>
          <a:xfrm>
            <a:off x="396875" y="1268413"/>
            <a:ext cx="4135438" cy="43703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quarter" idx="2"/>
          </p:nvPr>
        </p:nvSpPr>
        <p:spPr>
          <a:xfrm>
            <a:off x="4684713" y="1268413"/>
            <a:ext cx="4135437" cy="2108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contenu 4"/>
          <p:cNvSpPr>
            <a:spLocks noGrp="1"/>
          </p:cNvSpPr>
          <p:nvPr>
            <p:ph sz="quarter" idx="3"/>
          </p:nvPr>
        </p:nvSpPr>
        <p:spPr>
          <a:xfrm>
            <a:off x="4684713" y="3529013"/>
            <a:ext cx="4135437" cy="21097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601091771"/>
      </p:ext>
    </p:extLst>
  </p:cSld>
  <p:clrMapOvr>
    <a:masterClrMapping/>
  </p:clrMapOvr>
  <p:transition xmlns:p14="http://schemas.microsoft.com/office/powerpoint/2010/mai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F443C5D9-15AF-2E4C-AB96-C11E90A25E69}" type="datetime1">
              <a:rPr lang="fr-CA" smtClean="0"/>
              <a:t>2013-03-19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4FC2DA3-9D44-F140-8F53-FF1B2E73AE67}" type="slidenum">
              <a:rPr lang="fr-FR"/>
              <a:pPr>
                <a:defRPr/>
              </a:pPr>
              <a:t>‹#›</a:t>
            </a:fld>
            <a:endParaRPr lang="fr-FR"/>
          </a:p>
        </p:txBody>
      </p:sp>
    </p:spTree>
    <p:extLst>
      <p:ext uri="{BB962C8B-B14F-4D97-AF65-F5344CB8AC3E}">
        <p14:creationId xmlns:p14="http://schemas.microsoft.com/office/powerpoint/2010/main" val="150144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5B7C0C56-3109-4C4F-8658-B1E48417EE7C}" type="datetime1">
              <a:rPr lang="fr-CA" smtClean="0"/>
              <a:t>2013-03-19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4674AAF-1112-694E-8151-7F8BDDBADBA8}" type="slidenum">
              <a:rPr lang="fr-FR"/>
              <a:pPr>
                <a:defRPr/>
              </a:pPr>
              <a:t>‹#›</a:t>
            </a:fld>
            <a:endParaRPr lang="fr-FR"/>
          </a:p>
        </p:txBody>
      </p:sp>
    </p:spTree>
    <p:extLst>
      <p:ext uri="{BB962C8B-B14F-4D97-AF65-F5344CB8AC3E}">
        <p14:creationId xmlns:p14="http://schemas.microsoft.com/office/powerpoint/2010/main" val="124424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B33EF87D-A11B-B04B-83D1-B75749EAFCAF}" type="datetime1">
              <a:rPr lang="fr-CA" smtClean="0"/>
              <a:t>2013-03-19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BACFE7AA-F098-1949-AB3C-B28831F17710}" type="slidenum">
              <a:rPr lang="fr-FR"/>
              <a:pPr>
                <a:defRPr/>
              </a:pPr>
              <a:t>‹#›</a:t>
            </a:fld>
            <a:endParaRPr lang="fr-FR"/>
          </a:p>
        </p:txBody>
      </p:sp>
    </p:spTree>
    <p:extLst>
      <p:ext uri="{BB962C8B-B14F-4D97-AF65-F5344CB8AC3E}">
        <p14:creationId xmlns:p14="http://schemas.microsoft.com/office/powerpoint/2010/main" val="46089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BC4E84D-F9DE-9347-9630-C0B63BBBEE40}" type="datetime1">
              <a:rPr lang="fr-CA" smtClean="0"/>
              <a:t>2013-03-19</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2CA16B3-DCE0-F14B-A7FA-5BEDDEBAB164}" type="slidenum">
              <a:rPr lang="fr-FR"/>
              <a:pPr>
                <a:defRPr/>
              </a:pPr>
              <a:t>‹#›</a:t>
            </a:fld>
            <a:endParaRPr lang="fr-FR"/>
          </a:p>
        </p:txBody>
      </p:sp>
    </p:spTree>
    <p:extLst>
      <p:ext uri="{BB962C8B-B14F-4D97-AF65-F5344CB8AC3E}">
        <p14:creationId xmlns:p14="http://schemas.microsoft.com/office/powerpoint/2010/main" val="248064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71A887A-571D-7E40-B818-C199C932B161}" type="datetime1">
              <a:rPr lang="fr-CA" smtClean="0"/>
              <a:t>2013-03-19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3D4D9E8-A10B-A34E-8499-65E02238EFB0}" type="slidenum">
              <a:rPr lang="fr-FR"/>
              <a:pPr>
                <a:defRPr/>
              </a:pPr>
              <a:t>‹#›</a:t>
            </a:fld>
            <a:endParaRPr lang="fr-FR"/>
          </a:p>
        </p:txBody>
      </p:sp>
    </p:spTree>
    <p:extLst>
      <p:ext uri="{BB962C8B-B14F-4D97-AF65-F5344CB8AC3E}">
        <p14:creationId xmlns:p14="http://schemas.microsoft.com/office/powerpoint/2010/main" val="139519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9CE43E1-FFC3-E847-9F59-FDFC3ACBAD26}" type="datetime1">
              <a:rPr lang="fr-CA" smtClean="0"/>
              <a:t>2013-03-19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BA79832-5363-3948-96AB-DBB679F1B0F5}" type="slidenum">
              <a:rPr lang="fr-FR"/>
              <a:pPr>
                <a:defRPr/>
              </a:pPr>
              <a:t>‹#›</a:t>
            </a:fld>
            <a:endParaRPr lang="fr-FR"/>
          </a:p>
        </p:txBody>
      </p:sp>
    </p:spTree>
    <p:extLst>
      <p:ext uri="{BB962C8B-B14F-4D97-AF65-F5344CB8AC3E}">
        <p14:creationId xmlns:p14="http://schemas.microsoft.com/office/powerpoint/2010/main" val="4576297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theme" Target="../theme/theme3.xml"/><Relationship Id="rId17" Type="http://schemas.openxmlformats.org/officeDocument/2006/relationships/image" Target="../media/image2.jpeg"/><Relationship Id="rId18" Type="http://schemas.openxmlformats.org/officeDocument/2006/relationships/image" Target="../media/image3.jpeg"/><Relationship Id="rId19" Type="http://schemas.openxmlformats.org/officeDocument/2006/relationships/image" Target="../media/image4.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9C45B28C-61DE-1E44-9B5D-3C5F7D6FC44B}" type="datetime1">
              <a:rPr lang="fr-CA" smtClean="0"/>
              <a:t>2013-03-19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ea typeface="+mn-ea"/>
                <a:cs typeface="+mn-cs"/>
              </a:defRPr>
            </a:lvl1pPr>
          </a:lstStyle>
          <a:p>
            <a:pPr>
              <a:defRPr/>
            </a:pPr>
            <a:fld id="{2D26280B-1DB7-914F-938B-F302E25C45D5}" type="slidenum">
              <a:rPr lang="fr-FR" smtClean="0"/>
              <a:pPr>
                <a:defRPr/>
              </a:pPr>
              <a:t>‹#›</a:t>
            </a:fld>
            <a:endParaRPr lang="fr-FR"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xmlns:p14="http://schemas.microsoft.com/office/powerpoint/2010/mai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5AF517F-0287-5B4F-A1BB-8ABDCD77068A}" type="datetime1">
              <a:rPr lang="fr-CA" smtClean="0">
                <a:ea typeface="MS PGothic" charset="0"/>
                <a:cs typeface="MS PGothic" charset="0"/>
              </a:rPr>
              <a:pPr/>
              <a:t>2013-03-19</a:t>
            </a:fld>
            <a:endParaRPr lang="fr-FR" smtClean="0">
              <a:ea typeface="MS PGothic" charset="0"/>
              <a:cs typeface="MS PGothic"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00"/>
                </a:solidFill>
              </a:defRPr>
            </a:lvl1pPr>
          </a:lstStyle>
          <a:p>
            <a:fld id="{275B5F46-5A0D-5C4D-B5A2-BC2370A36FB0}" type="slidenum">
              <a:rPr lang="fr-FR" smtClean="0">
                <a:ea typeface="MS PGothic" charset="0"/>
                <a:cs typeface="MS PGothic" charset="0"/>
              </a:rPr>
              <a:pPr/>
              <a:t>‹#›</a:t>
            </a:fld>
            <a:endParaRPr lang="fr-FR" smtClean="0">
              <a:ea typeface="MS PGothic" charset="0"/>
              <a:cs typeface="MS PGothic" charset="0"/>
            </a:endParaRPr>
          </a:p>
        </p:txBody>
      </p:sp>
    </p:spTree>
    <p:extLst>
      <p:ext uri="{BB962C8B-B14F-4D97-AF65-F5344CB8AC3E}">
        <p14:creationId xmlns:p14="http://schemas.microsoft.com/office/powerpoint/2010/main" val="69096555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iming>
    <p:tnLst>
      <p:par>
        <p:cTn xmlns:p14="http://schemas.microsoft.com/office/powerpoint/2010/mai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pic>
        <p:nvPicPr>
          <p:cNvPr id="2050" name="Picture 38" descr="bandeau-PP-2-FHR_0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00" y="-11113"/>
            <a:ext cx="91313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11"/>
          <p:cNvSpPr txBox="1">
            <a:spLocks noChangeArrowheads="1"/>
          </p:cNvSpPr>
          <p:nvPr/>
        </p:nvSpPr>
        <p:spPr bwMode="auto">
          <a:xfrm>
            <a:off x="1166813" y="6237288"/>
            <a:ext cx="381000" cy="274637"/>
          </a:xfrm>
          <a:prstGeom prst="rect">
            <a:avLst/>
          </a:prstGeom>
          <a:noFill/>
          <a:ln w="9525">
            <a:noFill/>
            <a:miter lim="800000"/>
            <a:headEnd/>
            <a:tailEnd/>
          </a:ln>
          <a:effectLst/>
        </p:spPr>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pPr defTabSz="914400" eaLnBrk="0" hangingPunct="0">
              <a:spcBef>
                <a:spcPct val="50000"/>
              </a:spcBef>
            </a:pPr>
            <a:fld id="{47E7B29A-6E59-DA4E-BC54-D307C69C9632}" type="slidenum">
              <a:rPr lang="fr-CH" sz="1200" smtClean="0">
                <a:solidFill>
                  <a:srgbClr val="000066"/>
                </a:solidFill>
                <a:latin typeface="Arial" charset="0"/>
                <a:cs typeface="Arial" charset="0"/>
              </a:rPr>
              <a:pPr defTabSz="914400" eaLnBrk="0" hangingPunct="0">
                <a:spcBef>
                  <a:spcPct val="50000"/>
                </a:spcBef>
              </a:pPr>
              <a:t>‹#›</a:t>
            </a:fld>
            <a:endParaRPr lang="fr-CH" sz="1200" smtClean="0">
              <a:solidFill>
                <a:srgbClr val="02253A"/>
              </a:solidFill>
              <a:latin typeface="Arial MT" charset="0"/>
              <a:cs typeface="Arial" charset="0"/>
            </a:endParaRPr>
          </a:p>
        </p:txBody>
      </p:sp>
      <p:sp>
        <p:nvSpPr>
          <p:cNvPr id="2052" name="Rectangle 20"/>
          <p:cNvSpPr>
            <a:spLocks noChangeArrowheads="1"/>
          </p:cNvSpPr>
          <p:nvPr/>
        </p:nvSpPr>
        <p:spPr bwMode="auto">
          <a:xfrm>
            <a:off x="539750" y="1798638"/>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04850" lvl="2" indent="-190500" defTabSz="914400" eaLnBrk="0" hangingPunct="0">
              <a:spcBef>
                <a:spcPct val="20000"/>
              </a:spcBef>
              <a:buClr>
                <a:srgbClr val="B2C891"/>
              </a:buClr>
              <a:buFont typeface="Wingdings" charset="0"/>
              <a:buChar char="§"/>
            </a:pPr>
            <a:endParaRPr lang="fr-CA" sz="2000" smtClean="0">
              <a:solidFill>
                <a:srgbClr val="B2C891"/>
              </a:solidFill>
              <a:latin typeface="Arial" charset="0"/>
              <a:ea typeface="MS PGothic" charset="0"/>
              <a:cs typeface="Arial" charset="0"/>
            </a:endParaRPr>
          </a:p>
        </p:txBody>
      </p:sp>
      <p:sp>
        <p:nvSpPr>
          <p:cNvPr id="2053" name="Rectangle 21"/>
          <p:cNvSpPr>
            <a:spLocks noChangeArrowheads="1"/>
          </p:cNvSpPr>
          <p:nvPr/>
        </p:nvSpPr>
        <p:spPr bwMode="auto">
          <a:xfrm>
            <a:off x="455613" y="344488"/>
            <a:ext cx="8383587"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hangingPunct="0"/>
            <a:endParaRPr lang="fr-CA" sz="2400" b="1" smtClean="0">
              <a:solidFill>
                <a:srgbClr val="02253A"/>
              </a:solidFill>
              <a:latin typeface="Arial" charset="0"/>
              <a:ea typeface="MS PGothic" charset="0"/>
              <a:cs typeface="MS PGothic" charset="0"/>
            </a:endParaRPr>
          </a:p>
        </p:txBody>
      </p:sp>
      <p:sp>
        <p:nvSpPr>
          <p:cNvPr id="2054" name="Rectangle 22"/>
          <p:cNvSpPr>
            <a:spLocks noChangeArrowheads="1"/>
          </p:cNvSpPr>
          <p:nvPr/>
        </p:nvSpPr>
        <p:spPr bwMode="auto">
          <a:xfrm>
            <a:off x="539750" y="2517775"/>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04850" lvl="2" indent="-190500" defTabSz="914400" eaLnBrk="0" hangingPunct="0">
              <a:spcBef>
                <a:spcPct val="20000"/>
              </a:spcBef>
              <a:buClr>
                <a:srgbClr val="B2C891"/>
              </a:buClr>
              <a:buFont typeface="Wingdings" charset="0"/>
              <a:buChar char="§"/>
            </a:pPr>
            <a:endParaRPr lang="fr-CA" sz="2000" smtClean="0">
              <a:solidFill>
                <a:srgbClr val="B2C891"/>
              </a:solidFill>
              <a:latin typeface="Arial" charset="0"/>
              <a:ea typeface="MS PGothic" charset="0"/>
              <a:cs typeface="Arial" charset="0"/>
            </a:endParaRPr>
          </a:p>
        </p:txBody>
      </p:sp>
      <p:sp>
        <p:nvSpPr>
          <p:cNvPr id="2055" name="Rectangle 27"/>
          <p:cNvSpPr>
            <a:spLocks noGrp="1" noChangeArrowheads="1"/>
          </p:cNvSpPr>
          <p:nvPr>
            <p:ph type="body" idx="1"/>
          </p:nvPr>
        </p:nvSpPr>
        <p:spPr bwMode="auto">
          <a:xfrm>
            <a:off x="396875" y="1268413"/>
            <a:ext cx="842327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2056" name="Rectangle 26"/>
          <p:cNvSpPr>
            <a:spLocks noGrp="1" noChangeArrowheads="1"/>
          </p:cNvSpPr>
          <p:nvPr>
            <p:ph type="title"/>
          </p:nvPr>
        </p:nvSpPr>
        <p:spPr bwMode="auto">
          <a:xfrm>
            <a:off x="392113" y="-7938"/>
            <a:ext cx="84280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CA"/>
              <a:t>Cliquez pour modifier le style du titre du masque</a:t>
            </a:r>
          </a:p>
        </p:txBody>
      </p:sp>
      <p:pic>
        <p:nvPicPr>
          <p:cNvPr id="2057" name="Picture 39" descr="MRNFmm2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99225" y="5759450"/>
            <a:ext cx="23399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23568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xmlns:p14="http://schemas.microsoft.com/office/powerpoint/2010/main" spd="med">
    <p:fade thruBlk="1"/>
  </p:transition>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200" b="1">
          <a:solidFill>
            <a:srgbClr val="000099"/>
          </a:solidFill>
          <a:latin typeface="+mj-lt"/>
          <a:ea typeface="MS PGothic" charset="0"/>
          <a:cs typeface="MS PGothic" charset="0"/>
        </a:defRPr>
      </a:lvl1pPr>
      <a:lvl2pPr algn="l" rtl="0" eaLnBrk="0" fontAlgn="base" hangingPunct="0">
        <a:lnSpc>
          <a:spcPct val="90000"/>
        </a:lnSpc>
        <a:spcBef>
          <a:spcPct val="0"/>
        </a:spcBef>
        <a:spcAft>
          <a:spcPct val="0"/>
        </a:spcAft>
        <a:defRPr sz="3200" b="1">
          <a:solidFill>
            <a:srgbClr val="000099"/>
          </a:solidFill>
          <a:latin typeface="Arial" charset="0"/>
          <a:ea typeface="MS PGothic" charset="0"/>
          <a:cs typeface="MS PGothic" charset="0"/>
        </a:defRPr>
      </a:lvl2pPr>
      <a:lvl3pPr algn="l" rtl="0" eaLnBrk="0" fontAlgn="base" hangingPunct="0">
        <a:lnSpc>
          <a:spcPct val="90000"/>
        </a:lnSpc>
        <a:spcBef>
          <a:spcPct val="0"/>
        </a:spcBef>
        <a:spcAft>
          <a:spcPct val="0"/>
        </a:spcAft>
        <a:defRPr sz="3200" b="1">
          <a:solidFill>
            <a:srgbClr val="000099"/>
          </a:solidFill>
          <a:latin typeface="Arial" charset="0"/>
          <a:ea typeface="MS PGothic" charset="0"/>
          <a:cs typeface="MS PGothic" charset="0"/>
        </a:defRPr>
      </a:lvl3pPr>
      <a:lvl4pPr algn="l" rtl="0" eaLnBrk="0" fontAlgn="base" hangingPunct="0">
        <a:lnSpc>
          <a:spcPct val="90000"/>
        </a:lnSpc>
        <a:spcBef>
          <a:spcPct val="0"/>
        </a:spcBef>
        <a:spcAft>
          <a:spcPct val="0"/>
        </a:spcAft>
        <a:defRPr sz="3200" b="1">
          <a:solidFill>
            <a:srgbClr val="000099"/>
          </a:solidFill>
          <a:latin typeface="Arial" charset="0"/>
          <a:ea typeface="MS PGothic" charset="0"/>
          <a:cs typeface="MS PGothic" charset="0"/>
        </a:defRPr>
      </a:lvl4pPr>
      <a:lvl5pPr algn="l" rtl="0" eaLnBrk="0" fontAlgn="base" hangingPunct="0">
        <a:lnSpc>
          <a:spcPct val="90000"/>
        </a:lnSpc>
        <a:spcBef>
          <a:spcPct val="0"/>
        </a:spcBef>
        <a:spcAft>
          <a:spcPct val="0"/>
        </a:spcAft>
        <a:defRPr sz="3200" b="1">
          <a:solidFill>
            <a:srgbClr val="000099"/>
          </a:solidFill>
          <a:latin typeface="Arial" charset="0"/>
          <a:ea typeface="MS PGothic" charset="0"/>
          <a:cs typeface="MS PGothic" charset="0"/>
        </a:defRPr>
      </a:lvl5pPr>
      <a:lvl6pPr marL="457200" algn="l" rtl="0" eaLnBrk="0" fontAlgn="base" hangingPunct="0">
        <a:lnSpc>
          <a:spcPct val="90000"/>
        </a:lnSpc>
        <a:spcBef>
          <a:spcPct val="0"/>
        </a:spcBef>
        <a:spcAft>
          <a:spcPct val="0"/>
        </a:spcAft>
        <a:defRPr sz="3200" b="1">
          <a:solidFill>
            <a:srgbClr val="000099"/>
          </a:solidFill>
          <a:latin typeface="Arial" charset="0"/>
        </a:defRPr>
      </a:lvl6pPr>
      <a:lvl7pPr marL="914400" algn="l" rtl="0" eaLnBrk="0" fontAlgn="base" hangingPunct="0">
        <a:lnSpc>
          <a:spcPct val="90000"/>
        </a:lnSpc>
        <a:spcBef>
          <a:spcPct val="0"/>
        </a:spcBef>
        <a:spcAft>
          <a:spcPct val="0"/>
        </a:spcAft>
        <a:defRPr sz="3200" b="1">
          <a:solidFill>
            <a:srgbClr val="000099"/>
          </a:solidFill>
          <a:latin typeface="Arial" charset="0"/>
        </a:defRPr>
      </a:lvl7pPr>
      <a:lvl8pPr marL="1371600" algn="l" rtl="0" eaLnBrk="0" fontAlgn="base" hangingPunct="0">
        <a:lnSpc>
          <a:spcPct val="90000"/>
        </a:lnSpc>
        <a:spcBef>
          <a:spcPct val="0"/>
        </a:spcBef>
        <a:spcAft>
          <a:spcPct val="0"/>
        </a:spcAft>
        <a:defRPr sz="3200" b="1">
          <a:solidFill>
            <a:srgbClr val="000099"/>
          </a:solidFill>
          <a:latin typeface="Arial" charset="0"/>
        </a:defRPr>
      </a:lvl8pPr>
      <a:lvl9pPr marL="1828800" algn="l" rtl="0" eaLnBrk="0" fontAlgn="base" hangingPunct="0">
        <a:lnSpc>
          <a:spcPct val="90000"/>
        </a:lnSpc>
        <a:spcBef>
          <a:spcPct val="0"/>
        </a:spcBef>
        <a:spcAft>
          <a:spcPct val="0"/>
        </a:spcAft>
        <a:defRPr sz="3200" b="1">
          <a:solidFill>
            <a:srgbClr val="000099"/>
          </a:solidFill>
          <a:latin typeface="Arial" charset="0"/>
        </a:defRPr>
      </a:lvl9pPr>
    </p:titleStyle>
    <p:bodyStyle>
      <a:lvl1pPr marL="450850" indent="-450850" algn="l" rtl="0" eaLnBrk="0" fontAlgn="base" hangingPunct="0">
        <a:spcBef>
          <a:spcPct val="20000"/>
        </a:spcBef>
        <a:spcAft>
          <a:spcPct val="0"/>
        </a:spcAft>
        <a:buClr>
          <a:srgbClr val="644B1A"/>
        </a:buClr>
        <a:buFont typeface="Wingdings" charset="0"/>
        <a:buChar char="§"/>
        <a:defRPr sz="2800">
          <a:solidFill>
            <a:srgbClr val="644B1A"/>
          </a:solidFill>
          <a:latin typeface="+mn-lt"/>
          <a:ea typeface="MS PGothic" charset="0"/>
          <a:cs typeface="MS PGothic" charset="0"/>
        </a:defRPr>
      </a:lvl1pPr>
      <a:lvl2pPr marL="896938" indent="-444500" algn="l" rtl="0" eaLnBrk="0" fontAlgn="base" hangingPunct="0">
        <a:spcBef>
          <a:spcPct val="20000"/>
        </a:spcBef>
        <a:spcAft>
          <a:spcPct val="0"/>
        </a:spcAft>
        <a:buClr>
          <a:srgbClr val="644B1A"/>
        </a:buClr>
        <a:buChar char="•"/>
        <a:defRPr sz="2600">
          <a:solidFill>
            <a:srgbClr val="644B1A"/>
          </a:solidFill>
          <a:latin typeface="+mn-lt"/>
          <a:ea typeface="MS PGothic" charset="0"/>
          <a:cs typeface="MS PGothic" charset="0"/>
        </a:defRPr>
      </a:lvl2pPr>
      <a:lvl3pPr marL="1254125" indent="-355600" algn="l" rtl="0" eaLnBrk="0" fontAlgn="base" hangingPunct="0">
        <a:spcBef>
          <a:spcPct val="20000"/>
        </a:spcBef>
        <a:spcAft>
          <a:spcPct val="0"/>
        </a:spcAft>
        <a:buClr>
          <a:srgbClr val="644B1A"/>
        </a:buClr>
        <a:buFont typeface="Wingdings" charset="0"/>
        <a:buChar char="ü"/>
        <a:defRPr sz="2400">
          <a:solidFill>
            <a:srgbClr val="644B1A"/>
          </a:solidFill>
          <a:latin typeface="+mn-lt"/>
          <a:ea typeface="MS PGothic" charset="0"/>
          <a:cs typeface="MS PGothic" charset="0"/>
        </a:defRPr>
      </a:lvl3pPr>
      <a:lvl4pPr marL="1674813" indent="-419100" algn="l" rtl="0" eaLnBrk="0" fontAlgn="base" hangingPunct="0">
        <a:spcBef>
          <a:spcPct val="20000"/>
        </a:spcBef>
        <a:spcAft>
          <a:spcPct val="0"/>
        </a:spcAft>
        <a:buClr>
          <a:srgbClr val="644B1A"/>
        </a:buClr>
        <a:buFont typeface="Wingdings" charset="0"/>
        <a:buChar char="Ø"/>
        <a:defRPr sz="2200">
          <a:solidFill>
            <a:srgbClr val="644B1A"/>
          </a:solidFill>
          <a:latin typeface="+mn-lt"/>
          <a:ea typeface="MS PGothic" charset="0"/>
          <a:cs typeface="MS PGothic" charset="0"/>
        </a:defRPr>
      </a:lvl4pPr>
      <a:lvl5pPr marL="2246313" indent="-381000" algn="l" rtl="0" eaLnBrk="0" fontAlgn="base" hangingPunct="0">
        <a:spcBef>
          <a:spcPct val="20000"/>
        </a:spcBef>
        <a:spcAft>
          <a:spcPct val="0"/>
        </a:spcAft>
        <a:buClr>
          <a:srgbClr val="644B1A"/>
        </a:buClr>
        <a:buSzPct val="110000"/>
        <a:buChar char="•"/>
        <a:defRPr sz="2000">
          <a:solidFill>
            <a:srgbClr val="644B1A"/>
          </a:solidFill>
          <a:latin typeface="+mn-lt"/>
          <a:ea typeface="MS PGothic" charset="0"/>
          <a:cs typeface="MS PGothic" charset="0"/>
        </a:defRPr>
      </a:lvl5pPr>
      <a:lvl6pPr marL="2703513" indent="-381000" algn="l" rtl="0" eaLnBrk="0" fontAlgn="base" hangingPunct="0">
        <a:spcBef>
          <a:spcPct val="20000"/>
        </a:spcBef>
        <a:spcAft>
          <a:spcPct val="0"/>
        </a:spcAft>
        <a:buClr>
          <a:srgbClr val="644B1A"/>
        </a:buClr>
        <a:buSzPct val="110000"/>
        <a:buChar char="•"/>
        <a:defRPr sz="2000">
          <a:solidFill>
            <a:srgbClr val="644B1A"/>
          </a:solidFill>
          <a:latin typeface="+mn-lt"/>
        </a:defRPr>
      </a:lvl6pPr>
      <a:lvl7pPr marL="3160713" indent="-381000" algn="l" rtl="0" eaLnBrk="0" fontAlgn="base" hangingPunct="0">
        <a:spcBef>
          <a:spcPct val="20000"/>
        </a:spcBef>
        <a:spcAft>
          <a:spcPct val="0"/>
        </a:spcAft>
        <a:buClr>
          <a:srgbClr val="644B1A"/>
        </a:buClr>
        <a:buSzPct val="110000"/>
        <a:buChar char="•"/>
        <a:defRPr sz="2000">
          <a:solidFill>
            <a:srgbClr val="644B1A"/>
          </a:solidFill>
          <a:latin typeface="+mn-lt"/>
        </a:defRPr>
      </a:lvl7pPr>
      <a:lvl8pPr marL="3617913" indent="-381000" algn="l" rtl="0" eaLnBrk="0" fontAlgn="base" hangingPunct="0">
        <a:spcBef>
          <a:spcPct val="20000"/>
        </a:spcBef>
        <a:spcAft>
          <a:spcPct val="0"/>
        </a:spcAft>
        <a:buClr>
          <a:srgbClr val="644B1A"/>
        </a:buClr>
        <a:buSzPct val="110000"/>
        <a:buChar char="•"/>
        <a:defRPr sz="2000">
          <a:solidFill>
            <a:srgbClr val="644B1A"/>
          </a:solidFill>
          <a:latin typeface="+mn-lt"/>
        </a:defRPr>
      </a:lvl8pPr>
      <a:lvl9pPr marL="4075113" indent="-381000" algn="l" rtl="0" eaLnBrk="0" fontAlgn="base" hangingPunct="0">
        <a:spcBef>
          <a:spcPct val="20000"/>
        </a:spcBef>
        <a:spcAft>
          <a:spcPct val="0"/>
        </a:spcAft>
        <a:buClr>
          <a:srgbClr val="644B1A"/>
        </a:buClr>
        <a:buSzPct val="110000"/>
        <a:buChar char="•"/>
        <a:defRPr sz="2000">
          <a:solidFill>
            <a:srgbClr val="644B1A"/>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ctrTitle"/>
          </p:nvPr>
        </p:nvSpPr>
        <p:spPr>
          <a:xfrm>
            <a:off x="0" y="1066800"/>
            <a:ext cx="9144000" cy="4559300"/>
          </a:xfrm>
        </p:spPr>
        <p:txBody>
          <a:bodyPr/>
          <a:lstStyle/>
          <a:p>
            <a:pPr eaLnBrk="1" hangingPunct="1"/>
            <a:r>
              <a:rPr lang="fr-FR" sz="6000" b="1" dirty="0" smtClean="0">
                <a:latin typeface="Calibri" charset="0"/>
              </a:rPr>
              <a:t>Identification de territoires d’intérêt pour la création d’aires protégées</a:t>
            </a:r>
            <a:endParaRPr lang="fr-FR" sz="6000" b="1" dirty="0">
              <a:latin typeface="Calibri" charset="0"/>
            </a:endParaRPr>
          </a:p>
        </p:txBody>
      </p:sp>
      <p:sp>
        <p:nvSpPr>
          <p:cNvPr id="2" name="Espace réservé du numéro de diapositive 1"/>
          <p:cNvSpPr>
            <a:spLocks noGrp="1"/>
          </p:cNvSpPr>
          <p:nvPr>
            <p:ph type="sldNum" sz="quarter" idx="12"/>
          </p:nvPr>
        </p:nvSpPr>
        <p:spPr/>
        <p:txBody>
          <a:bodyPr/>
          <a:lstStyle/>
          <a:p>
            <a:pPr>
              <a:defRPr/>
            </a:pPr>
            <a:fld id="{912D1636-BE01-C742-A798-55FFD2911D74}" type="slidenum">
              <a:rPr lang="fr-FR" smtClean="0"/>
              <a:pPr>
                <a:defRPr/>
              </a:pPr>
              <a:t>1</a:t>
            </a:fld>
            <a:endParaRPr lang="fr-FR" dirty="0"/>
          </a:p>
        </p:txBody>
      </p:sp>
    </p:spTree>
    <p:extLst>
      <p:ext uri="{BB962C8B-B14F-4D97-AF65-F5344CB8AC3E}">
        <p14:creationId xmlns:p14="http://schemas.microsoft.com/office/powerpoint/2010/main" val="243064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92798"/>
            <a:ext cx="8229600" cy="741362"/>
          </a:xfrm>
        </p:spPr>
        <p:txBody>
          <a:bodyPr/>
          <a:lstStyle/>
          <a:p>
            <a:r>
              <a:rPr lang="fr-FR" dirty="0" smtClean="0"/>
              <a:t>C</a:t>
            </a:r>
            <a:r>
              <a:rPr lang="fr-FR" dirty="0" smtClean="0"/>
              <a:t>arences dans les milieux humides</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666007241"/>
              </p:ext>
            </p:extLst>
          </p:nvPr>
        </p:nvGraphicFramePr>
        <p:xfrm>
          <a:off x="88900" y="1816101"/>
          <a:ext cx="8966200" cy="3162298"/>
        </p:xfrm>
        <a:graphic>
          <a:graphicData uri="http://schemas.openxmlformats.org/drawingml/2006/table">
            <a:tbl>
              <a:tblPr firstRow="1" bandRow="1">
                <a:tableStyleId>{1FECB4D8-DB02-4DC6-A0A2-4F2EBAE1DC90}</a:tableStyleId>
              </a:tblPr>
              <a:tblGrid>
                <a:gridCol w="1793240"/>
                <a:gridCol w="1793240"/>
                <a:gridCol w="1793240"/>
                <a:gridCol w="1793240"/>
                <a:gridCol w="1793240"/>
              </a:tblGrid>
              <a:tr h="441644">
                <a:tc rowSpan="2">
                  <a:txBody>
                    <a:bodyPr/>
                    <a:lstStyle/>
                    <a:p>
                      <a:pPr algn="ctr"/>
                      <a:r>
                        <a:rPr lang="fr-FR" dirty="0" smtClean="0">
                          <a:solidFill>
                            <a:schemeClr val="tx1"/>
                          </a:solidFill>
                        </a:rPr>
                        <a:t>Type de milieu </a:t>
                      </a:r>
                      <a:r>
                        <a:rPr lang="fr-FR" dirty="0" smtClean="0">
                          <a:solidFill>
                            <a:schemeClr val="tx1"/>
                          </a:solidFill>
                        </a:rPr>
                        <a:t>humide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solidFill>
                      <a:schemeClr val="accent3">
                        <a:lumMod val="60000"/>
                        <a:lumOff val="40000"/>
                      </a:schemeClr>
                    </a:solidFill>
                  </a:tcPr>
                </a:tc>
                <a:tc gridSpan="2">
                  <a:txBody>
                    <a:bodyPr/>
                    <a:lstStyle/>
                    <a:p>
                      <a:pPr algn="ctr"/>
                      <a:r>
                        <a:rPr lang="fr-FR" b="1" dirty="0" smtClean="0">
                          <a:solidFill>
                            <a:schemeClr val="tx1"/>
                          </a:solidFill>
                        </a:rPr>
                        <a:t>Collines de </a:t>
                      </a:r>
                      <a:r>
                        <a:rPr lang="fr-FR" b="1" dirty="0" err="1" smtClean="0">
                          <a:solidFill>
                            <a:schemeClr val="tx1"/>
                          </a:solidFill>
                        </a:rPr>
                        <a:t>Témiscouata</a:t>
                      </a:r>
                      <a:r>
                        <a:rPr lang="fr-FR" b="1" dirty="0" smtClean="0">
                          <a:solidFill>
                            <a:schemeClr val="tx1"/>
                          </a:solidFill>
                        </a:rPr>
                        <a:t> (A0300)</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solidFill>
                      <a:schemeClr val="accent3">
                        <a:lumMod val="60000"/>
                        <a:lumOff val="40000"/>
                      </a:schemeClr>
                    </a:solidFill>
                  </a:tcPr>
                </a:tc>
                <a:tc hMerge="1">
                  <a:txBody>
                    <a:bodyPr/>
                    <a:lstStyle/>
                    <a:p>
                      <a:pPr algn="ct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solidFill>
                      <a:schemeClr val="accent3">
                        <a:lumMod val="60000"/>
                        <a:lumOff val="40000"/>
                      </a:schemeClr>
                    </a:solidFill>
                  </a:tcPr>
                </a:tc>
                <a:tc gridSpan="2">
                  <a:txBody>
                    <a:bodyPr/>
                    <a:lstStyle/>
                    <a:p>
                      <a:pPr algn="ctr"/>
                      <a:r>
                        <a:rPr lang="fr-FR" b="1" dirty="0" smtClean="0">
                          <a:solidFill>
                            <a:schemeClr val="tx1"/>
                          </a:solidFill>
                        </a:rPr>
                        <a:t>Péninsule de la Gaspésie (A0400)</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solidFill>
                      <a:schemeClr val="accent3">
                        <a:lumMod val="60000"/>
                        <a:lumOff val="40000"/>
                      </a:schemeClr>
                    </a:solidFill>
                  </a:tcPr>
                </a:tc>
                <a:tc hMerge="1">
                  <a:txBody>
                    <a:bodyPr/>
                    <a:lstStyle/>
                    <a:p>
                      <a:pPr algn="ct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solidFill>
                      <a:schemeClr val="accent3">
                        <a:lumMod val="60000"/>
                        <a:lumOff val="40000"/>
                      </a:schemeClr>
                    </a:solidFill>
                  </a:tcPr>
                </a:tc>
              </a:tr>
              <a:tr h="701355">
                <a:tc vMerge="1">
                  <a:txBody>
                    <a:bodyPr/>
                    <a:lstStyle/>
                    <a:p>
                      <a:endParaRPr lang="fr-F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t>
                      </a:r>
                    </a:p>
                    <a:p>
                      <a:pPr algn="ct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solidFill>
                      <a:schemeClr val="accent3">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 d’aires protégées</a:t>
                      </a:r>
                    </a:p>
                    <a:p>
                      <a:pPr algn="ct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solidFill>
                      <a:schemeClr val="accent3">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solidFill>
                      <a:schemeClr val="accent3">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 d’aires protégées</a:t>
                      </a:r>
                    </a:p>
                  </a:txBody>
                  <a:tcPr>
                    <a:lnL w="12700" cap="flat" cmpd="sng" algn="ctr">
                      <a:solidFill>
                        <a:srgbClr val="9BBB59">
                          <a:lumMod val="75000"/>
                        </a:srgbClr>
                      </a:solidFill>
                      <a:prstDash val="solid"/>
                      <a:round/>
                      <a:headEnd type="none" w="med" len="med"/>
                      <a:tailEnd type="none" w="med" len="med"/>
                    </a:lnL>
                    <a:solidFill>
                      <a:schemeClr val="accent3">
                        <a:lumMod val="60000"/>
                        <a:lumOff val="40000"/>
                      </a:schemeClr>
                    </a:solidFill>
                  </a:tcPr>
                </a:tc>
              </a:tr>
              <a:tr h="358222">
                <a:tc>
                  <a:txBody>
                    <a:bodyPr/>
                    <a:lstStyle/>
                    <a:p>
                      <a:pPr algn="ctr"/>
                      <a:r>
                        <a:rPr lang="fr-FR" dirty="0" smtClean="0">
                          <a:solidFill>
                            <a:schemeClr val="tx1"/>
                          </a:solidFill>
                        </a:rPr>
                        <a:t>Tourbière boisée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4,4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7,0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4,7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58222">
                <a:tc>
                  <a:txBody>
                    <a:bodyPr/>
                    <a:lstStyle/>
                    <a:p>
                      <a:pPr algn="ctr"/>
                      <a:r>
                        <a:rPr lang="fr-FR" dirty="0" smtClean="0">
                          <a:solidFill>
                            <a:schemeClr val="tx1"/>
                          </a:solidFill>
                        </a:rPr>
                        <a:t>Tourbière ouverte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10,2</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0,2</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14,8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81315">
                <a:tc>
                  <a:txBody>
                    <a:bodyPr/>
                    <a:lstStyle/>
                    <a:p>
                      <a:pPr algn="ctr"/>
                      <a:r>
                        <a:rPr lang="fr-FR" dirty="0" smtClean="0">
                          <a:solidFill>
                            <a:schemeClr val="tx1"/>
                          </a:solidFill>
                        </a:rPr>
                        <a:t>Marais/étang</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7,3</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419100">
                <a:tc>
                  <a:txBody>
                    <a:bodyPr/>
                    <a:lstStyle/>
                    <a:p>
                      <a:pPr algn="ctr"/>
                      <a:r>
                        <a:rPr lang="fr-FR" dirty="0" smtClean="0">
                          <a:solidFill>
                            <a:schemeClr val="tx1"/>
                          </a:solidFill>
                        </a:rPr>
                        <a:t>Marécage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a:xfrm>
            <a:off x="6553200" y="6343650"/>
            <a:ext cx="2133600" cy="365125"/>
          </a:xfrm>
        </p:spPr>
        <p:txBody>
          <a:bodyPr/>
          <a:lstStyle/>
          <a:p>
            <a:pPr>
              <a:defRPr/>
            </a:pPr>
            <a:fld id="{71237D6E-2C7E-AD48-8D61-59DBF15047F4}" type="slidenum">
              <a:rPr lang="fr-FR" smtClean="0"/>
              <a:pPr>
                <a:defRPr/>
              </a:pPr>
              <a:t>10</a:t>
            </a:fld>
            <a:endParaRPr lang="fr-FR"/>
          </a:p>
        </p:txBody>
      </p:sp>
      <p:sp>
        <p:nvSpPr>
          <p:cNvPr id="6" name="Rectangle 5"/>
          <p:cNvSpPr/>
          <p:nvPr/>
        </p:nvSpPr>
        <p:spPr>
          <a:xfrm>
            <a:off x="88900" y="3178175"/>
            <a:ext cx="8966200" cy="35242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88900" y="4194175"/>
            <a:ext cx="8966200" cy="35242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88900" y="4625974"/>
            <a:ext cx="8966200" cy="35242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5771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p:cNvSpPr>
          <p:nvPr>
            <p:ph type="title"/>
          </p:nvPr>
        </p:nvSpPr>
        <p:spPr>
          <a:xfrm>
            <a:off x="457200" y="795338"/>
            <a:ext cx="8229600" cy="639762"/>
          </a:xfrm>
        </p:spPr>
        <p:txBody>
          <a:bodyPr/>
          <a:lstStyle/>
          <a:p>
            <a:r>
              <a:rPr lang="fr-CA" sz="4000" dirty="0">
                <a:latin typeface="Calibri" charset="0"/>
              </a:rPr>
              <a:t>Résumé de l’habitat de l’orignal</a:t>
            </a:r>
          </a:p>
        </p:txBody>
      </p:sp>
      <p:graphicFrame>
        <p:nvGraphicFramePr>
          <p:cNvPr id="25698" name="Group 98"/>
          <p:cNvGraphicFramePr>
            <a:graphicFrameLocks noGrp="1"/>
          </p:cNvGraphicFramePr>
          <p:nvPr>
            <p:ph type="tbl" idx="1"/>
            <p:extLst>
              <p:ext uri="{D42A27DB-BD31-4B8C-83A1-F6EECF244321}">
                <p14:modId xmlns:p14="http://schemas.microsoft.com/office/powerpoint/2010/main" val="288780521"/>
              </p:ext>
            </p:extLst>
          </p:nvPr>
        </p:nvGraphicFramePr>
        <p:xfrm>
          <a:off x="320675" y="1536700"/>
          <a:ext cx="8366125" cy="4525967"/>
        </p:xfrm>
        <a:graphic>
          <a:graphicData uri="http://schemas.openxmlformats.org/drawingml/2006/table">
            <a:tbl>
              <a:tblPr/>
              <a:tblGrid>
                <a:gridCol w="2916238"/>
                <a:gridCol w="1038225"/>
                <a:gridCol w="976312"/>
                <a:gridCol w="1025525"/>
                <a:gridCol w="2409825"/>
              </a:tblGrid>
              <a:tr h="452438">
                <a:tc row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dirty="0">
                          <a:ln>
                            <a:noFill/>
                          </a:ln>
                          <a:solidFill>
                            <a:schemeClr val="tx1"/>
                          </a:solidFill>
                          <a:effectLst/>
                          <a:latin typeface="Arial" charset="0"/>
                          <a:ea typeface="MS PGothic" charset="0"/>
                          <a:cs typeface="MS PGothic" charset="0"/>
                        </a:rPr>
                        <a:t>Classe d’habitat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row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Comparaison vs UAF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vMerge="1">
                  <a:txBody>
                    <a:bodyPr/>
                    <a:lstStyle/>
                    <a:p>
                      <a:endParaRPr lang="fr-FR"/>
                    </a:p>
                  </a:txBody>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Faible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Moyen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Fort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Lac de l’Est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62,4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Pas de différence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Rivière-Noire/ Lac St-Anne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65,3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Pas de différence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Duchénier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25,1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rgbClr val="FF3399"/>
                          </a:solidFill>
                          <a:effectLst/>
                          <a:latin typeface="Arial" charset="0"/>
                          <a:ea typeface="MS PGothic" charset="0"/>
                          <a:cs typeface="MS PGothic" charset="0"/>
                        </a:rPr>
                        <a:t>Très différent (</a:t>
                      </a:r>
                      <a:r>
                        <a:rPr kumimoji="0" lang="fr-CA" sz="1800" b="0" i="0" u="none" strike="noStrike" cap="none" normalizeH="0" baseline="0">
                          <a:ln>
                            <a:noFill/>
                          </a:ln>
                          <a:solidFill>
                            <a:srgbClr val="FF3399"/>
                          </a:solidFill>
                          <a:effectLst/>
                          <a:latin typeface="Arial" charset="0"/>
                          <a:ea typeface="MS PGothic"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Patapédia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14,2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52,6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Pas de différence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Assemetquagan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12,8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55,5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Pas de différence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Causapscal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51,8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43,3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rgbClr val="FF3399"/>
                          </a:solidFill>
                          <a:effectLst/>
                          <a:latin typeface="Arial" charset="0"/>
                          <a:ea typeface="MS PGothic" charset="0"/>
                          <a:cs typeface="MS PGothic" charset="0"/>
                        </a:rPr>
                        <a:t>Très différent (</a:t>
                      </a:r>
                      <a:r>
                        <a:rPr kumimoji="0" lang="fr-CA" sz="1800" b="0" i="0" u="none" strike="noStrike" cap="none" normalizeH="0" baseline="0">
                          <a:ln>
                            <a:noFill/>
                          </a:ln>
                          <a:solidFill>
                            <a:srgbClr val="FF3399"/>
                          </a:solidFill>
                          <a:effectLst/>
                          <a:latin typeface="Arial" charset="0"/>
                          <a:ea typeface="MS PGothic"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dirty="0" smtClean="0">
                          <a:ln>
                            <a:noFill/>
                          </a:ln>
                          <a:solidFill>
                            <a:schemeClr val="tx1"/>
                          </a:solidFill>
                          <a:effectLst/>
                          <a:latin typeface="Arial" charset="0"/>
                          <a:ea typeface="MS PGothic" charset="0"/>
                          <a:cs typeface="MS PGothic" charset="0"/>
                        </a:rPr>
                        <a:t>Cap-Chat (Chic-Chocs)</a:t>
                      </a:r>
                      <a:endParaRPr kumimoji="0" lang="fr-CA" sz="1800" b="0" i="0" u="none" strike="noStrike" cap="none" normalizeH="0" baseline="0" dirty="0">
                        <a:ln>
                          <a:noFill/>
                        </a:ln>
                        <a:solidFill>
                          <a:schemeClr val="tx1"/>
                        </a:solidFill>
                        <a:effectLst/>
                        <a:latin typeface="Arial" charset="0"/>
                        <a:ea typeface="MS PGothic" charset="0"/>
                        <a:cs typeface="MS PGothic"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dirty="0">
                          <a:ln>
                            <a:noFill/>
                          </a:ln>
                          <a:solidFill>
                            <a:schemeClr val="tx1"/>
                          </a:solidFill>
                          <a:effectLst/>
                          <a:latin typeface="Arial" charset="0"/>
                          <a:ea typeface="MS PGothic" charset="0"/>
                          <a:cs typeface="MS PGothic" charset="0"/>
                        </a:rPr>
                        <a:t>28,8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51,2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rgbClr val="FF3399"/>
                          </a:solidFill>
                          <a:effectLst/>
                          <a:latin typeface="Arial" charset="0"/>
                          <a:ea typeface="MS PGothic" charset="0"/>
                          <a:cs typeface="MS PGothic" charset="0"/>
                        </a:rPr>
                        <a:t>Très différent (</a:t>
                      </a:r>
                      <a:r>
                        <a:rPr kumimoji="0" lang="fr-CA" sz="1800" b="0" i="0" u="none" strike="noStrike" cap="none" normalizeH="0" baseline="0">
                          <a:ln>
                            <a:noFill/>
                          </a:ln>
                          <a:solidFill>
                            <a:srgbClr val="FF3399"/>
                          </a:solidFill>
                          <a:effectLst/>
                          <a:latin typeface="Arial" charset="0"/>
                          <a:ea typeface="MS PGothic"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Cascapédia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50,2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a:ln>
                            <a:noFill/>
                          </a:ln>
                          <a:solidFill>
                            <a:schemeClr val="tx1"/>
                          </a:solidFill>
                          <a:effectLst/>
                          <a:latin typeface="Arial" charset="0"/>
                          <a:ea typeface="MS PGothic" charset="0"/>
                          <a:cs typeface="MS PGothic" charset="0"/>
                        </a:rPr>
                        <a:t>41,0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fr-CA" sz="1800" b="0" i="0" u="none" strike="noStrike" cap="none" normalizeH="0" baseline="0" dirty="0">
                          <a:ln>
                            <a:noFill/>
                          </a:ln>
                          <a:solidFill>
                            <a:srgbClr val="FF3399"/>
                          </a:solidFill>
                          <a:effectLst/>
                          <a:latin typeface="Arial" charset="0"/>
                          <a:ea typeface="MS PGothic" charset="0"/>
                          <a:cs typeface="MS PGothic" charset="0"/>
                        </a:rPr>
                        <a:t>Très différent (</a:t>
                      </a:r>
                      <a:r>
                        <a:rPr kumimoji="0" lang="fr-CA" sz="1800" b="0" i="0" u="none" strike="noStrike" cap="none" normalizeH="0" baseline="0" dirty="0">
                          <a:ln>
                            <a:noFill/>
                          </a:ln>
                          <a:solidFill>
                            <a:srgbClr val="FF3399"/>
                          </a:solidFill>
                          <a:effectLst/>
                          <a:latin typeface="Arial" charset="0"/>
                          <a:ea typeface="MS PGothic"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2248453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10049"/>
            <a:ext cx="8229600" cy="1143000"/>
          </a:xfrm>
        </p:spPr>
        <p:txBody>
          <a:bodyPr/>
          <a:lstStyle/>
          <a:p>
            <a:r>
              <a:rPr lang="fr-FR" sz="6000" b="1" dirty="0" smtClean="0"/>
              <a:t>Acériculture</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101</a:t>
            </a:fld>
            <a:endParaRPr lang="fr-FR"/>
          </a:p>
        </p:txBody>
      </p:sp>
    </p:spTree>
    <p:extLst>
      <p:ext uri="{BB962C8B-B14F-4D97-AF65-F5344CB8AC3E}">
        <p14:creationId xmlns:p14="http://schemas.microsoft.com/office/powerpoint/2010/main" val="42225183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102</a:t>
            </a:fld>
            <a:endParaRPr lang="fr-FR"/>
          </a:p>
        </p:txBody>
      </p:sp>
      <p:pic>
        <p:nvPicPr>
          <p:cNvPr id="3" name="Image 2" descr="Aff_OC_TI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a:off x="3797300" y="3340100"/>
            <a:ext cx="927100" cy="9144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p:cNvSpPr/>
          <p:nvPr/>
        </p:nvSpPr>
        <p:spPr>
          <a:xfrm rot="19542006">
            <a:off x="3248587" y="3717808"/>
            <a:ext cx="754076" cy="15748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droit 6"/>
          <p:cNvCxnSpPr>
            <a:stCxn id="4" idx="5"/>
          </p:cNvCxnSpPr>
          <p:nvPr/>
        </p:nvCxnSpPr>
        <p:spPr>
          <a:xfrm>
            <a:off x="4588629" y="4120589"/>
            <a:ext cx="1012071" cy="150551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4082593" y="5123889"/>
            <a:ext cx="1518107" cy="80701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600700" y="5537200"/>
            <a:ext cx="2019300" cy="254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5600700" y="5803900"/>
            <a:ext cx="2171700" cy="254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4069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08038"/>
            <a:ext cx="9144000" cy="906462"/>
          </a:xfrm>
        </p:spPr>
        <p:txBody>
          <a:bodyPr/>
          <a:lstStyle/>
          <a:p>
            <a:r>
              <a:rPr lang="fr-FR" sz="3600" dirty="0" smtClean="0"/>
              <a:t>Érablières en exploitation et potentiel acéricole dans les territoires d’intérêt</a:t>
            </a:r>
            <a:endParaRPr lang="fr-FR" sz="3600"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103</a:t>
            </a:fld>
            <a:endParaRPr lang="fr-FR"/>
          </a:p>
        </p:txBody>
      </p:sp>
      <p:graphicFrame>
        <p:nvGraphicFramePr>
          <p:cNvPr id="5" name="Espace réservé du contenu 4"/>
          <p:cNvGraphicFramePr>
            <a:graphicFrameLocks/>
          </p:cNvGraphicFramePr>
          <p:nvPr>
            <p:extLst>
              <p:ext uri="{D42A27DB-BD31-4B8C-83A1-F6EECF244321}">
                <p14:modId xmlns:p14="http://schemas.microsoft.com/office/powerpoint/2010/main" val="2808212082"/>
              </p:ext>
            </p:extLst>
          </p:nvPr>
        </p:nvGraphicFramePr>
        <p:xfrm>
          <a:off x="114300" y="1964055"/>
          <a:ext cx="8902699" cy="4429759"/>
        </p:xfrm>
        <a:graphic>
          <a:graphicData uri="http://schemas.openxmlformats.org/drawingml/2006/table">
            <a:tbl>
              <a:tblPr firstRow="1" bandRow="1">
                <a:tableStyleId>{1FECB4D8-DB02-4DC6-A0A2-4F2EBAE1DC90}</a:tableStyleId>
              </a:tblPr>
              <a:tblGrid>
                <a:gridCol w="3149600"/>
                <a:gridCol w="1397000"/>
                <a:gridCol w="1333500"/>
                <a:gridCol w="1612900"/>
                <a:gridCol w="1409699"/>
              </a:tblGrid>
              <a:tr h="370840">
                <a:tc>
                  <a:txBody>
                    <a:bodyPr/>
                    <a:lstStyle/>
                    <a:p>
                      <a:r>
                        <a:rPr lang="fr-FR" dirty="0" smtClean="0">
                          <a:solidFill>
                            <a:schemeClr val="tx1"/>
                          </a:solidFill>
                        </a:rPr>
                        <a:t>Territoire d’intérêt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 de la superficie en exploitation</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Nombre d’entailles</a:t>
                      </a:r>
                    </a:p>
                    <a:p>
                      <a:pPr algn="ctr"/>
                      <a:r>
                        <a:rPr lang="fr-FR" dirty="0" smtClean="0">
                          <a:solidFill>
                            <a:schemeClr val="tx1"/>
                          </a:solidFill>
                        </a:rPr>
                        <a:t>(en milliers)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 de la superficie en réserve pour le </a:t>
                      </a:r>
                      <a:r>
                        <a:rPr lang="fr-FR" dirty="0" err="1" smtClean="0">
                          <a:solidFill>
                            <a:schemeClr val="tx1"/>
                          </a:solidFill>
                        </a:rPr>
                        <a:t>dévloppement</a:t>
                      </a:r>
                      <a:r>
                        <a:rPr lang="fr-FR" dirty="0" smtClean="0">
                          <a:solidFill>
                            <a:schemeClr val="tx1"/>
                          </a:solidFill>
                        </a:rPr>
                        <a:t> acéricole</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Nombre d’entailles potentielles</a:t>
                      </a:r>
                    </a:p>
                    <a:p>
                      <a:pPr algn="ctr"/>
                      <a:r>
                        <a:rPr lang="fr-FR" dirty="0" smtClean="0">
                          <a:solidFill>
                            <a:schemeClr val="tx1"/>
                          </a:solidFill>
                        </a:rPr>
                        <a:t>(en milliers)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370840">
                <a:tc>
                  <a:txBody>
                    <a:bodyPr/>
                    <a:lstStyle/>
                    <a:p>
                      <a:r>
                        <a:rPr lang="fr-FR" dirty="0" smtClean="0">
                          <a:solidFill>
                            <a:schemeClr val="tx1"/>
                          </a:solidFill>
                        </a:rPr>
                        <a:t>Lac de l’Est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5,0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103,6</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4,0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82,3</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r h="370840">
                <a:tc>
                  <a:txBody>
                    <a:bodyPr/>
                    <a:lstStyle/>
                    <a:p>
                      <a:r>
                        <a:rPr lang="fr-FR" dirty="0" smtClean="0">
                          <a:solidFill>
                            <a:schemeClr val="tx1"/>
                          </a:solidFill>
                        </a:rPr>
                        <a:t>Rivière Noire et lac Sainte-Anne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1,0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23,3</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0,3</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Réserve </a:t>
                      </a:r>
                      <a:r>
                        <a:rPr lang="fr-FR" dirty="0" err="1" smtClean="0">
                          <a:solidFill>
                            <a:schemeClr val="tx1"/>
                          </a:solidFill>
                        </a:rPr>
                        <a:t>Duchénier</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0,2</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4,8</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a:t>
                      </a:r>
                      <a:r>
                        <a:rPr lang="fr-FR" baseline="0" dirty="0" smtClean="0">
                          <a:solidFill>
                            <a:schemeClr val="tx1"/>
                          </a:solidFill>
                        </a:rPr>
                        <a:t> </a:t>
                      </a:r>
                      <a:r>
                        <a:rPr lang="fr-FR" baseline="0" dirty="0" err="1" smtClean="0">
                          <a:solidFill>
                            <a:schemeClr val="tx1"/>
                          </a:solidFill>
                        </a:rPr>
                        <a:t>Patapédia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Assemetquagan</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Causapscal</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Cap-Chat (Chic-Chocs)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0,6</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28,2</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0,1</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7,0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baseline="0" dirty="0" smtClean="0">
                          <a:solidFill>
                            <a:schemeClr val="tx1"/>
                          </a:solidFill>
                        </a:rPr>
                        <a:t>Rivière </a:t>
                      </a:r>
                      <a:r>
                        <a:rPr lang="fr-FR" baseline="0" dirty="0" err="1" smtClean="0">
                          <a:solidFill>
                            <a:schemeClr val="tx1"/>
                          </a:solidFill>
                        </a:rPr>
                        <a:t>Cascapédia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bl>
          </a:graphicData>
        </a:graphic>
      </p:graphicFrame>
      <p:sp>
        <p:nvSpPr>
          <p:cNvPr id="6" name="Rectangle 5"/>
          <p:cNvSpPr/>
          <p:nvPr/>
        </p:nvSpPr>
        <p:spPr>
          <a:xfrm>
            <a:off x="114299" y="1964055"/>
            <a:ext cx="8902699" cy="4429759"/>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b="1" dirty="0" smtClean="0">
                <a:solidFill>
                  <a:srgbClr val="000000"/>
                </a:solidFill>
              </a:rPr>
              <a:t>Impacts nuls?</a:t>
            </a:r>
          </a:p>
          <a:p>
            <a:pPr algn="ctr"/>
            <a:endParaRPr lang="fr-FR" sz="3200" b="1" dirty="0">
              <a:solidFill>
                <a:srgbClr val="000000"/>
              </a:solidFill>
            </a:endParaRPr>
          </a:p>
          <a:p>
            <a:pPr algn="ctr"/>
            <a:r>
              <a:rPr lang="fr-FR" sz="3200" b="1" dirty="0" smtClean="0">
                <a:solidFill>
                  <a:srgbClr val="000000"/>
                </a:solidFill>
              </a:rPr>
              <a:t>Érablières en exploitation exclues des territoires d’intérêt</a:t>
            </a:r>
          </a:p>
          <a:p>
            <a:pPr algn="ctr"/>
            <a:endParaRPr lang="fr-FR" sz="3200" b="1" dirty="0">
              <a:solidFill>
                <a:srgbClr val="000000"/>
              </a:solidFill>
            </a:endParaRPr>
          </a:p>
          <a:p>
            <a:pPr algn="ctr"/>
            <a:r>
              <a:rPr lang="fr-FR" sz="3200" b="1" dirty="0" smtClean="0">
                <a:solidFill>
                  <a:srgbClr val="000000"/>
                </a:solidFill>
              </a:rPr>
              <a:t>Érablières réservées pour le développement acéricole pourraient être exclues également</a:t>
            </a:r>
            <a:endParaRPr lang="fr-FR" sz="3200" b="1" dirty="0">
              <a:solidFill>
                <a:srgbClr val="000000"/>
              </a:solidFill>
            </a:endParaRPr>
          </a:p>
        </p:txBody>
      </p:sp>
    </p:spTree>
    <p:extLst>
      <p:ext uri="{BB962C8B-B14F-4D97-AF65-F5344CB8AC3E}">
        <p14:creationId xmlns:p14="http://schemas.microsoft.com/office/powerpoint/2010/main" val="2245990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54200"/>
            <a:ext cx="8229600" cy="2679700"/>
          </a:xfrm>
        </p:spPr>
        <p:txBody>
          <a:bodyPr/>
          <a:lstStyle/>
          <a:p>
            <a:r>
              <a:rPr lang="fr-FR" sz="6000" b="1" dirty="0" smtClean="0"/>
              <a:t>Enjeux écologiques: vieilles forêts et forêts d’intérieur</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104</a:t>
            </a:fld>
            <a:endParaRPr lang="fr-FR"/>
          </a:p>
        </p:txBody>
      </p:sp>
    </p:spTree>
    <p:extLst>
      <p:ext uri="{BB962C8B-B14F-4D97-AF65-F5344CB8AC3E}">
        <p14:creationId xmlns:p14="http://schemas.microsoft.com/office/powerpoint/2010/main" val="52812900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12800"/>
            <a:ext cx="8229600" cy="642938"/>
          </a:xfrm>
        </p:spPr>
        <p:txBody>
          <a:bodyPr/>
          <a:lstStyle/>
          <a:p>
            <a:r>
              <a:rPr lang="fr-FR" sz="4000" dirty="0" smtClean="0"/>
              <a:t>Vieilles forêts</a:t>
            </a:r>
            <a:endParaRPr lang="fr-FR" sz="40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88434768"/>
              </p:ext>
            </p:extLst>
          </p:nvPr>
        </p:nvGraphicFramePr>
        <p:xfrm>
          <a:off x="457200" y="1600201"/>
          <a:ext cx="8229600" cy="4330700"/>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105</a:t>
            </a:fld>
            <a:endParaRPr lang="fr-FR"/>
          </a:p>
        </p:txBody>
      </p:sp>
      <p:sp>
        <p:nvSpPr>
          <p:cNvPr id="6" name="Pensées 5"/>
          <p:cNvSpPr/>
          <p:nvPr/>
        </p:nvSpPr>
        <p:spPr>
          <a:xfrm>
            <a:off x="4597400" y="1968500"/>
            <a:ext cx="3911600" cy="1651000"/>
          </a:xfrm>
          <a:prstGeom prst="cloudCallout">
            <a:avLst>
              <a:gd name="adj1" fmla="val -24080"/>
              <a:gd name="adj2" fmla="val -75193"/>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Forêts âgées de plus de 80 ans</a:t>
            </a:r>
            <a:endParaRPr lang="fr-FR" sz="2800" dirty="0">
              <a:solidFill>
                <a:srgbClr val="000000"/>
              </a:solidFill>
            </a:endParaRPr>
          </a:p>
        </p:txBody>
      </p:sp>
      <p:sp>
        <p:nvSpPr>
          <p:cNvPr id="7" name="Pensées 6"/>
          <p:cNvSpPr/>
          <p:nvPr/>
        </p:nvSpPr>
        <p:spPr>
          <a:xfrm>
            <a:off x="4749800" y="1968500"/>
            <a:ext cx="3911600" cy="1651000"/>
          </a:xfrm>
          <a:prstGeom prst="cloudCallout">
            <a:avLst>
              <a:gd name="adj1" fmla="val -24080"/>
              <a:gd name="adj2" fmla="val -75193"/>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Cible régionale </a:t>
            </a:r>
          </a:p>
          <a:p>
            <a:pPr algn="ctr"/>
            <a:r>
              <a:rPr lang="fr-FR" sz="2800" dirty="0" smtClean="0">
                <a:solidFill>
                  <a:srgbClr val="000000"/>
                </a:solidFill>
              </a:rPr>
              <a:t>22,2 – 25,8 %</a:t>
            </a:r>
            <a:endParaRPr lang="fr-FR" sz="2800" dirty="0">
              <a:solidFill>
                <a:srgbClr val="000000"/>
              </a:solidFill>
            </a:endParaRPr>
          </a:p>
        </p:txBody>
      </p:sp>
    </p:spTree>
    <p:extLst>
      <p:ext uri="{BB962C8B-B14F-4D97-AF65-F5344CB8AC3E}">
        <p14:creationId xmlns:p14="http://schemas.microsoft.com/office/powerpoint/2010/main" val="1706745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106</a:t>
            </a:fld>
            <a:endParaRPr lang="fr-FR"/>
          </a:p>
        </p:txBody>
      </p:sp>
      <p:pic>
        <p:nvPicPr>
          <p:cNvPr id="4" name="Image 3" descr="VF_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5" name="ZoneTexte 4"/>
          <p:cNvSpPr txBox="1"/>
          <p:nvPr/>
        </p:nvSpPr>
        <p:spPr>
          <a:xfrm>
            <a:off x="266700" y="115957"/>
            <a:ext cx="5857793" cy="707886"/>
          </a:xfrm>
          <a:prstGeom prst="rect">
            <a:avLst/>
          </a:prstGeom>
          <a:noFill/>
        </p:spPr>
        <p:txBody>
          <a:bodyPr wrap="none" rtlCol="0">
            <a:spAutoFit/>
          </a:bodyPr>
          <a:lstStyle/>
          <a:p>
            <a:r>
              <a:rPr lang="fr-FR" sz="4000" b="1" dirty="0" smtClean="0"/>
              <a:t>Vieilles forêts – État actuel</a:t>
            </a:r>
            <a:endParaRPr lang="fr-FR" sz="4000" b="1" dirty="0"/>
          </a:p>
        </p:txBody>
      </p:sp>
    </p:spTree>
    <p:extLst>
      <p:ext uri="{BB962C8B-B14F-4D97-AF65-F5344CB8AC3E}">
        <p14:creationId xmlns:p14="http://schemas.microsoft.com/office/powerpoint/2010/main" val="9018486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5"/>
          <p:cNvSpPr>
            <a:spLocks noGrp="1"/>
          </p:cNvSpPr>
          <p:nvPr>
            <p:ph type="sldNum" sz="quarter" idx="12"/>
          </p:nvPr>
        </p:nvSpPr>
        <p:spPr>
          <a:xfrm>
            <a:off x="6553200" y="5822950"/>
            <a:ext cx="2133600" cy="365125"/>
          </a:xfrm>
        </p:spPr>
        <p:txBody>
          <a:bodyPr/>
          <a:lstStyle/>
          <a:p>
            <a:pPr>
              <a:defRPr/>
            </a:pPr>
            <a:fld id="{1FE27947-9DEB-F44B-850D-740E9D9AA10E}" type="slidenum">
              <a:rPr lang="fr-CA"/>
              <a:pPr>
                <a:defRPr/>
              </a:pPr>
              <a:t>107</a:t>
            </a:fld>
            <a:endParaRPr lang="fr-CA"/>
          </a:p>
        </p:txBody>
      </p:sp>
      <p:sp>
        <p:nvSpPr>
          <p:cNvPr id="452610" name="Rectangle 2"/>
          <p:cNvSpPr>
            <a:spLocks noGrp="1" noChangeArrowheads="1"/>
          </p:cNvSpPr>
          <p:nvPr>
            <p:ph type="title"/>
          </p:nvPr>
        </p:nvSpPr>
        <p:spPr>
          <a:xfrm>
            <a:off x="3416300" y="15877"/>
            <a:ext cx="5727700" cy="1106486"/>
          </a:xfrm>
        </p:spPr>
        <p:txBody>
          <a:bodyPr/>
          <a:lstStyle/>
          <a:p>
            <a:pPr>
              <a:defRPr/>
            </a:pPr>
            <a:r>
              <a:rPr lang="fr-CA" sz="4000" dirty="0" smtClean="0">
                <a:effectLst>
                  <a:outerShdw blurRad="38100" dist="38100" dir="2700000" algn="tl">
                    <a:srgbClr val="DDDDDD"/>
                  </a:outerShdw>
                </a:effectLst>
                <a:latin typeface="+mn-lt"/>
              </a:rPr>
              <a:t>Rappel sur les forêts </a:t>
            </a:r>
            <a:r>
              <a:rPr lang="fr-CA" sz="4000" dirty="0">
                <a:effectLst>
                  <a:outerShdw blurRad="38100" dist="38100" dir="2700000" algn="tl">
                    <a:srgbClr val="DDDDDD"/>
                  </a:outerShdw>
                </a:effectLst>
                <a:latin typeface="+mn-lt"/>
              </a:rPr>
              <a:t>d’intérieur</a:t>
            </a:r>
          </a:p>
        </p:txBody>
      </p:sp>
      <p:sp>
        <p:nvSpPr>
          <p:cNvPr id="452616" name="Text Box 8"/>
          <p:cNvSpPr txBox="1">
            <a:spLocks noChangeArrowheads="1"/>
          </p:cNvSpPr>
          <p:nvPr/>
        </p:nvSpPr>
        <p:spPr bwMode="auto">
          <a:xfrm>
            <a:off x="304800" y="1160463"/>
            <a:ext cx="324167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30000"/>
              </a:lnSpc>
              <a:defRPr/>
            </a:pPr>
            <a:r>
              <a:rPr lang="fr-CA" sz="2400" dirty="0">
                <a:latin typeface="+mn-lt"/>
              </a:rPr>
              <a:t>Situées à 75-100 m </a:t>
            </a:r>
            <a:r>
              <a:rPr lang="fr-CA" sz="2400" dirty="0" smtClean="0">
                <a:latin typeface="+mn-lt"/>
              </a:rPr>
              <a:t>d’ouvertures </a:t>
            </a:r>
            <a:r>
              <a:rPr lang="fr-CA" sz="2400" dirty="0">
                <a:latin typeface="+mn-lt"/>
              </a:rPr>
              <a:t>(coupes, chemins, etc.); elles constituent des habitats uniques pour certaines espèces</a:t>
            </a:r>
          </a:p>
        </p:txBody>
      </p:sp>
      <p:pic>
        <p:nvPicPr>
          <p:cNvPr id="452617" name="Picture 9" descr="Foret_interieure_Exemple_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40200" y="1273175"/>
            <a:ext cx="430371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20" name="Picture 12" descr="Foret_interieure_Exemple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56075" y="1239838"/>
            <a:ext cx="4303713" cy="39512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52623" name="Group 15"/>
          <p:cNvGrpSpPr>
            <a:grpSpLocks/>
          </p:cNvGrpSpPr>
          <p:nvPr/>
        </p:nvGrpSpPr>
        <p:grpSpPr bwMode="auto">
          <a:xfrm>
            <a:off x="6156325" y="5200650"/>
            <a:ext cx="1871663" cy="863600"/>
            <a:chOff x="3878" y="3566"/>
            <a:chExt cx="1179" cy="544"/>
          </a:xfrm>
        </p:grpSpPr>
        <p:sp>
          <p:nvSpPr>
            <p:cNvPr id="452621" name="AutoShape 13"/>
            <p:cNvSpPr>
              <a:spLocks noChangeArrowheads="1"/>
            </p:cNvSpPr>
            <p:nvPr/>
          </p:nvSpPr>
          <p:spPr bwMode="auto">
            <a:xfrm>
              <a:off x="4332" y="3566"/>
              <a:ext cx="181" cy="318"/>
            </a:xfrm>
            <a:prstGeom prst="downArrow">
              <a:avLst>
                <a:gd name="adj1" fmla="val 50000"/>
                <a:gd name="adj2" fmla="val 43923"/>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mn-lt"/>
              </a:endParaRPr>
            </a:p>
          </p:txBody>
        </p:sp>
        <p:sp>
          <p:nvSpPr>
            <p:cNvPr id="452622" name="Text Box 14"/>
            <p:cNvSpPr txBox="1">
              <a:spLocks noChangeArrowheads="1"/>
            </p:cNvSpPr>
            <p:nvPr/>
          </p:nvSpPr>
          <p:spPr bwMode="auto">
            <a:xfrm>
              <a:off x="3878" y="3860"/>
              <a:ext cx="11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CA" sz="2000">
                  <a:latin typeface="+mn-lt"/>
                </a:rPr>
                <a:t>Agriculture</a:t>
              </a:r>
              <a:endParaRPr lang="fr-FR" sz="2000">
                <a:latin typeface="+mn-lt"/>
              </a:endParaRPr>
            </a:p>
          </p:txBody>
        </p:sp>
      </p:grpSp>
      <p:grpSp>
        <p:nvGrpSpPr>
          <p:cNvPr id="452624" name="Group 16"/>
          <p:cNvGrpSpPr>
            <a:grpSpLocks/>
          </p:cNvGrpSpPr>
          <p:nvPr/>
        </p:nvGrpSpPr>
        <p:grpSpPr bwMode="auto">
          <a:xfrm>
            <a:off x="4211638" y="5200650"/>
            <a:ext cx="1871662" cy="863600"/>
            <a:chOff x="3878" y="3566"/>
            <a:chExt cx="1179" cy="544"/>
          </a:xfrm>
        </p:grpSpPr>
        <p:sp>
          <p:nvSpPr>
            <p:cNvPr id="452625" name="AutoShape 17"/>
            <p:cNvSpPr>
              <a:spLocks noChangeArrowheads="1"/>
            </p:cNvSpPr>
            <p:nvPr/>
          </p:nvSpPr>
          <p:spPr bwMode="auto">
            <a:xfrm>
              <a:off x="4332" y="3566"/>
              <a:ext cx="181" cy="318"/>
            </a:xfrm>
            <a:prstGeom prst="downArrow">
              <a:avLst>
                <a:gd name="adj1" fmla="val 50000"/>
                <a:gd name="adj2" fmla="val 43923"/>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mn-lt"/>
              </a:endParaRPr>
            </a:p>
          </p:txBody>
        </p:sp>
        <p:sp>
          <p:nvSpPr>
            <p:cNvPr id="452626" name="Text Box 18"/>
            <p:cNvSpPr txBox="1">
              <a:spLocks noChangeArrowheads="1"/>
            </p:cNvSpPr>
            <p:nvPr/>
          </p:nvSpPr>
          <p:spPr bwMode="auto">
            <a:xfrm>
              <a:off x="3878" y="3860"/>
              <a:ext cx="11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CA" sz="2000">
                  <a:latin typeface="+mn-lt"/>
                </a:rPr>
                <a:t>Routes</a:t>
              </a:r>
              <a:endParaRPr lang="fr-FR" sz="2000">
                <a:latin typeface="+mn-lt"/>
              </a:endParaRPr>
            </a:p>
          </p:txBody>
        </p:sp>
      </p:grpSp>
      <p:grpSp>
        <p:nvGrpSpPr>
          <p:cNvPr id="452630" name="Group 22"/>
          <p:cNvGrpSpPr>
            <a:grpSpLocks/>
          </p:cNvGrpSpPr>
          <p:nvPr/>
        </p:nvGrpSpPr>
        <p:grpSpPr bwMode="auto">
          <a:xfrm>
            <a:off x="2698750" y="4408488"/>
            <a:ext cx="1801813" cy="396875"/>
            <a:chOff x="1700" y="3113"/>
            <a:chExt cx="1135" cy="250"/>
          </a:xfrm>
        </p:grpSpPr>
        <p:sp>
          <p:nvSpPr>
            <p:cNvPr id="452628" name="AutoShape 20"/>
            <p:cNvSpPr>
              <a:spLocks noChangeArrowheads="1"/>
            </p:cNvSpPr>
            <p:nvPr/>
          </p:nvSpPr>
          <p:spPr bwMode="auto">
            <a:xfrm rot="5400000">
              <a:off x="2586" y="3081"/>
              <a:ext cx="181" cy="318"/>
            </a:xfrm>
            <a:prstGeom prst="downArrow">
              <a:avLst>
                <a:gd name="adj1" fmla="val 50000"/>
                <a:gd name="adj2" fmla="val 43923"/>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mn-lt"/>
              </a:endParaRPr>
            </a:p>
          </p:txBody>
        </p:sp>
        <p:sp>
          <p:nvSpPr>
            <p:cNvPr id="452629" name="Text Box 21"/>
            <p:cNvSpPr txBox="1">
              <a:spLocks noChangeArrowheads="1"/>
            </p:cNvSpPr>
            <p:nvPr/>
          </p:nvSpPr>
          <p:spPr bwMode="auto">
            <a:xfrm>
              <a:off x="1700" y="3113"/>
              <a:ext cx="81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CA" sz="2000" dirty="0">
                  <a:latin typeface="+mn-lt"/>
                </a:rPr>
                <a:t>Coupes</a:t>
              </a:r>
              <a:endParaRPr lang="fr-FR" sz="2000" dirty="0">
                <a:latin typeface="+mn-lt"/>
              </a:endParaRPr>
            </a:p>
          </p:txBody>
        </p:sp>
      </p:grpSp>
      <p:sp>
        <p:nvSpPr>
          <p:cNvPr id="452633" name="Text Box 25"/>
          <p:cNvSpPr txBox="1">
            <a:spLocks noChangeArrowheads="1"/>
          </p:cNvSpPr>
          <p:nvPr/>
        </p:nvSpPr>
        <p:spPr bwMode="auto">
          <a:xfrm>
            <a:off x="5580063" y="3146425"/>
            <a:ext cx="1871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CA" sz="2000">
                <a:solidFill>
                  <a:srgbClr val="CCFF33"/>
                </a:solidFill>
                <a:latin typeface="+mn-lt"/>
              </a:rPr>
              <a:t>100 ha</a:t>
            </a:r>
            <a:endParaRPr lang="fr-FR" sz="2000">
              <a:solidFill>
                <a:srgbClr val="CCFF33"/>
              </a:solidFill>
              <a:latin typeface="+mn-lt"/>
            </a:endParaRPr>
          </a:p>
        </p:txBody>
      </p:sp>
      <p:sp>
        <p:nvSpPr>
          <p:cNvPr id="452636" name="Text Box 28"/>
          <p:cNvSpPr txBox="1">
            <a:spLocks noChangeArrowheads="1"/>
          </p:cNvSpPr>
          <p:nvPr/>
        </p:nvSpPr>
        <p:spPr bwMode="auto">
          <a:xfrm>
            <a:off x="5653088" y="3146425"/>
            <a:ext cx="1871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CA" sz="2000">
                <a:solidFill>
                  <a:srgbClr val="CCFF33"/>
                </a:solidFill>
                <a:latin typeface="+mn-lt"/>
              </a:rPr>
              <a:t>10 ha</a:t>
            </a:r>
            <a:endParaRPr lang="fr-FR" sz="2000">
              <a:solidFill>
                <a:srgbClr val="CCFF33"/>
              </a:solidFill>
              <a:latin typeface="+mn-lt"/>
            </a:endParaRPr>
          </a:p>
        </p:txBody>
      </p:sp>
      <p:sp>
        <p:nvSpPr>
          <p:cNvPr id="452637" name="Oval 29"/>
          <p:cNvSpPr>
            <a:spLocks noChangeArrowheads="1"/>
          </p:cNvSpPr>
          <p:nvPr/>
        </p:nvSpPr>
        <p:spPr bwMode="auto">
          <a:xfrm rot="-1807223">
            <a:off x="5148263" y="1816100"/>
            <a:ext cx="360362" cy="287338"/>
          </a:xfrm>
          <a:prstGeom prst="ellipse">
            <a:avLst/>
          </a:prstGeom>
          <a:solidFill>
            <a:srgbClr val="97DB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a:effectLst>
                <a:outerShdw blurRad="38100" dist="38100" dir="2700000" algn="tl">
                  <a:srgbClr val="FFFFFF"/>
                </a:outerShdw>
              </a:effectLst>
              <a:latin typeface="+mn-lt"/>
            </a:endParaRPr>
          </a:p>
        </p:txBody>
      </p:sp>
    </p:spTree>
    <p:extLst>
      <p:ext uri="{BB962C8B-B14F-4D97-AF65-F5344CB8AC3E}">
        <p14:creationId xmlns:p14="http://schemas.microsoft.com/office/powerpoint/2010/main" val="272106841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26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26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26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45262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5263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526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2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12800"/>
            <a:ext cx="8229600" cy="642938"/>
          </a:xfrm>
        </p:spPr>
        <p:txBody>
          <a:bodyPr/>
          <a:lstStyle/>
          <a:p>
            <a:r>
              <a:rPr lang="fr-FR" sz="4000" dirty="0" smtClean="0"/>
              <a:t>Forêts d’intérieur</a:t>
            </a:r>
            <a:endParaRPr lang="fr-FR" sz="40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282726979"/>
              </p:ext>
            </p:extLst>
          </p:nvPr>
        </p:nvGraphicFramePr>
        <p:xfrm>
          <a:off x="457200" y="1600201"/>
          <a:ext cx="8229600" cy="4330700"/>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108</a:t>
            </a:fld>
            <a:endParaRPr lang="fr-FR"/>
          </a:p>
        </p:txBody>
      </p:sp>
      <p:sp>
        <p:nvSpPr>
          <p:cNvPr id="7" name="Pensées 6"/>
          <p:cNvSpPr/>
          <p:nvPr/>
        </p:nvSpPr>
        <p:spPr>
          <a:xfrm>
            <a:off x="4597400" y="1968500"/>
            <a:ext cx="3911600" cy="1651000"/>
          </a:xfrm>
          <a:prstGeom prst="cloudCallout">
            <a:avLst>
              <a:gd name="adj1" fmla="val -24080"/>
              <a:gd name="adj2" fmla="val -75193"/>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Cible régionale </a:t>
            </a:r>
          </a:p>
          <a:p>
            <a:pPr algn="ctr"/>
            <a:r>
              <a:rPr lang="fr-FR" sz="2800" dirty="0" smtClean="0">
                <a:solidFill>
                  <a:srgbClr val="000000"/>
                </a:solidFill>
              </a:rPr>
              <a:t>21 – 25,2 %</a:t>
            </a:r>
            <a:endParaRPr lang="fr-FR" sz="2800" dirty="0">
              <a:solidFill>
                <a:srgbClr val="000000"/>
              </a:solidFill>
            </a:endParaRPr>
          </a:p>
        </p:txBody>
      </p:sp>
    </p:spTree>
    <p:extLst>
      <p:ext uri="{BB962C8B-B14F-4D97-AF65-F5344CB8AC3E}">
        <p14:creationId xmlns:p14="http://schemas.microsoft.com/office/powerpoint/2010/main" val="2946063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57237"/>
            <a:ext cx="9144000" cy="1321117"/>
          </a:xfrm>
        </p:spPr>
        <p:txBody>
          <a:bodyPr/>
          <a:lstStyle/>
          <a:p>
            <a:r>
              <a:rPr lang="fr-FR" sz="3200" b="1" dirty="0" smtClean="0"/>
              <a:t>Contribution actuelle et potentielle des territoires d’intérêt sur la superficie de vieilles forêts et de forêts d’intérieur</a:t>
            </a:r>
            <a:endParaRPr lang="fr-FR" sz="3200" b="1"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109</a:t>
            </a:fld>
            <a:endParaRPr lang="fr-FR"/>
          </a:p>
        </p:txBody>
      </p:sp>
      <p:graphicFrame>
        <p:nvGraphicFramePr>
          <p:cNvPr id="5" name="Espace réservé du contenu 4"/>
          <p:cNvGraphicFramePr>
            <a:graphicFrameLocks/>
          </p:cNvGraphicFramePr>
          <p:nvPr>
            <p:extLst>
              <p:ext uri="{D42A27DB-BD31-4B8C-83A1-F6EECF244321}">
                <p14:modId xmlns:p14="http://schemas.microsoft.com/office/powerpoint/2010/main" val="845368893"/>
              </p:ext>
            </p:extLst>
          </p:nvPr>
        </p:nvGraphicFramePr>
        <p:xfrm>
          <a:off x="114300" y="2319655"/>
          <a:ext cx="8864600" cy="2407919"/>
        </p:xfrm>
        <a:graphic>
          <a:graphicData uri="http://schemas.openxmlformats.org/drawingml/2006/table">
            <a:tbl>
              <a:tblPr firstRow="1" bandRow="1">
                <a:tableStyleId>{1FECB4D8-DB02-4DC6-A0A2-4F2EBAE1DC90}</a:tableStyleId>
              </a:tblPr>
              <a:tblGrid>
                <a:gridCol w="2186337"/>
                <a:gridCol w="2245964"/>
                <a:gridCol w="2226088"/>
                <a:gridCol w="2206211"/>
              </a:tblGrid>
              <a:tr h="495828">
                <a:tc gridSpan="2">
                  <a:txBody>
                    <a:bodyPr/>
                    <a:lstStyle/>
                    <a:p>
                      <a:pPr algn="ctr"/>
                      <a:r>
                        <a:rPr lang="fr-FR" sz="2800" dirty="0" smtClean="0">
                          <a:solidFill>
                            <a:schemeClr val="tx1"/>
                          </a:solidFill>
                        </a:rPr>
                        <a:t>Superficie actuelle</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solidFill>
                      <a:srgbClr val="C3D69B"/>
                    </a:solidFill>
                  </a:tcPr>
                </a:tc>
                <a:tc hMerge="1">
                  <a:txBody>
                    <a:bodyPr/>
                    <a:lstStyle/>
                    <a:p>
                      <a:pPr algn="ct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gridSpan="2">
                  <a:txBody>
                    <a:bodyPr/>
                    <a:lstStyle/>
                    <a:p>
                      <a:pPr algn="ctr"/>
                      <a:r>
                        <a:rPr lang="fr-FR" sz="2800" dirty="0" smtClean="0">
                          <a:solidFill>
                            <a:schemeClr val="tx1"/>
                          </a:solidFill>
                        </a:rPr>
                        <a:t>Superficie potentielle</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solidFill>
                      <a:srgbClr val="C3D69B"/>
                    </a:solidFill>
                  </a:tcPr>
                </a:tc>
                <a:tc hMerge="1">
                  <a:txBody>
                    <a:bodyPr/>
                    <a:lstStyle/>
                    <a:p>
                      <a:pPr algn="ct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1222590">
                <a:tc>
                  <a:txBody>
                    <a:bodyPr/>
                    <a:lstStyle/>
                    <a:p>
                      <a:pPr algn="ctr"/>
                      <a:r>
                        <a:rPr lang="fr-FR" sz="2800" dirty="0" smtClean="0">
                          <a:solidFill>
                            <a:schemeClr val="tx1"/>
                          </a:solidFill>
                        </a:rPr>
                        <a:t>Vieilles forêts </a:t>
                      </a:r>
                    </a:p>
                    <a:p>
                      <a:pPr algn="ctr"/>
                      <a:r>
                        <a:rPr lang="fr-FR" sz="2800" dirty="0" smtClean="0">
                          <a:solidFill>
                            <a:schemeClr val="tx1"/>
                          </a:solidFill>
                        </a:rPr>
                        <a:t>(km</a:t>
                      </a:r>
                      <a:r>
                        <a:rPr lang="fr-FR" sz="2800" baseline="30000" dirty="0" smtClean="0">
                          <a:solidFill>
                            <a:schemeClr val="tx1"/>
                          </a:solidFill>
                        </a:rPr>
                        <a:t>2</a:t>
                      </a:r>
                      <a:r>
                        <a:rPr lang="fr-FR" sz="2800" dirty="0" smtClean="0">
                          <a:solidFill>
                            <a:schemeClr val="tx1"/>
                          </a:solidFill>
                        </a:rPr>
                        <a:t>)</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solidFill>
                      <a:srgbClr val="C3D69B"/>
                    </a:solidFill>
                  </a:tcPr>
                </a:tc>
                <a:tc>
                  <a:txBody>
                    <a:bodyPr/>
                    <a:lstStyle/>
                    <a:p>
                      <a:pPr algn="ctr"/>
                      <a:r>
                        <a:rPr lang="fr-FR" sz="2800" dirty="0" smtClean="0">
                          <a:solidFill>
                            <a:schemeClr val="tx1"/>
                          </a:solidFill>
                        </a:rPr>
                        <a:t>Forêts d’intérieur</a:t>
                      </a:r>
                    </a:p>
                    <a:p>
                      <a:pPr algn="ctr"/>
                      <a:r>
                        <a:rPr lang="fr-FR" sz="2800" dirty="0" smtClean="0">
                          <a:solidFill>
                            <a:schemeClr val="tx1"/>
                          </a:solidFill>
                        </a:rPr>
                        <a:t>(km</a:t>
                      </a:r>
                      <a:r>
                        <a:rPr lang="fr-FR" sz="2800" baseline="30000" dirty="0" smtClean="0">
                          <a:solidFill>
                            <a:schemeClr val="tx1"/>
                          </a:solidFill>
                        </a:rPr>
                        <a:t>2</a:t>
                      </a:r>
                      <a:r>
                        <a:rPr lang="fr-FR" sz="2800" dirty="0" smtClean="0">
                          <a:solidFill>
                            <a:schemeClr val="tx1"/>
                          </a:solidFill>
                        </a:rPr>
                        <a:t>)</a:t>
                      </a:r>
                      <a:endParaRPr lang="fr-FR" sz="28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solidFill>
                      <a:srgbClr val="C3D69B"/>
                    </a:solidFill>
                  </a:tcPr>
                </a:tc>
                <a:tc>
                  <a:txBody>
                    <a:bodyPr/>
                    <a:lstStyle/>
                    <a:p>
                      <a:pPr algn="ctr"/>
                      <a:r>
                        <a:rPr lang="fr-FR" sz="2800" dirty="0" smtClean="0">
                          <a:solidFill>
                            <a:schemeClr val="tx1"/>
                          </a:solidFill>
                        </a:rPr>
                        <a:t>Vieilles forêts </a:t>
                      </a:r>
                    </a:p>
                    <a:p>
                      <a:pPr algn="ctr"/>
                      <a:r>
                        <a:rPr lang="fr-FR" sz="2800" dirty="0" smtClean="0">
                          <a:solidFill>
                            <a:schemeClr val="tx1"/>
                          </a:solidFill>
                        </a:rPr>
                        <a:t>(km</a:t>
                      </a:r>
                      <a:r>
                        <a:rPr lang="fr-FR" sz="2800" baseline="30000" dirty="0" smtClean="0">
                          <a:solidFill>
                            <a:schemeClr val="tx1"/>
                          </a:solidFill>
                        </a:rPr>
                        <a:t>2</a:t>
                      </a:r>
                      <a:r>
                        <a:rPr lang="fr-FR" sz="2800" dirty="0" smtClean="0">
                          <a:solidFill>
                            <a:schemeClr val="tx1"/>
                          </a:solidFill>
                        </a:rPr>
                        <a:t>)</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solidFill>
                      <a:srgbClr val="C3D69B"/>
                    </a:solidFill>
                  </a:tcPr>
                </a:tc>
                <a:tc>
                  <a:txBody>
                    <a:bodyPr/>
                    <a:lstStyle/>
                    <a:p>
                      <a:pPr algn="ctr"/>
                      <a:r>
                        <a:rPr lang="fr-FR" sz="2800" dirty="0" smtClean="0">
                          <a:solidFill>
                            <a:schemeClr val="tx1"/>
                          </a:solidFill>
                        </a:rPr>
                        <a:t>Forêts d’intérieur</a:t>
                      </a:r>
                    </a:p>
                    <a:p>
                      <a:pPr algn="ctr"/>
                      <a:r>
                        <a:rPr lang="fr-FR" sz="2800" dirty="0" smtClean="0">
                          <a:solidFill>
                            <a:schemeClr val="tx1"/>
                          </a:solidFill>
                        </a:rPr>
                        <a:t>(km</a:t>
                      </a:r>
                      <a:r>
                        <a:rPr lang="fr-FR" sz="2800" baseline="30000" dirty="0" smtClean="0">
                          <a:solidFill>
                            <a:schemeClr val="tx1"/>
                          </a:solidFill>
                        </a:rPr>
                        <a:t>2</a:t>
                      </a:r>
                      <a:r>
                        <a:rPr lang="fr-FR" sz="2800" dirty="0" smtClean="0">
                          <a:solidFill>
                            <a:schemeClr val="tx1"/>
                          </a:solidFill>
                        </a:rPr>
                        <a:t>)</a:t>
                      </a:r>
                      <a:endParaRPr lang="fr-FR" sz="28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solidFill>
                      <a:srgbClr val="C3D69B"/>
                    </a:solidFill>
                  </a:tcPr>
                </a:tc>
              </a:tr>
              <a:tr h="495828">
                <a:tc>
                  <a:txBody>
                    <a:bodyPr/>
                    <a:lstStyle/>
                    <a:p>
                      <a:pPr algn="ctr"/>
                      <a:r>
                        <a:rPr lang="fr-FR" sz="2800" b="1" dirty="0" smtClean="0">
                          <a:solidFill>
                            <a:srgbClr val="000000"/>
                          </a:solidFill>
                        </a:rPr>
                        <a:t>204-228</a:t>
                      </a:r>
                      <a:endParaRPr lang="fr-FR" sz="2800"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tcPr>
                </a:tc>
                <a:tc>
                  <a:txBody>
                    <a:bodyPr/>
                    <a:lstStyle/>
                    <a:p>
                      <a:pPr algn="ctr"/>
                      <a:r>
                        <a:rPr lang="fr-FR" sz="2800" b="1" dirty="0" smtClean="0">
                          <a:solidFill>
                            <a:srgbClr val="000000"/>
                          </a:solidFill>
                        </a:rPr>
                        <a:t>225-234</a:t>
                      </a:r>
                      <a:endParaRPr lang="fr-FR" sz="2800"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tcPr>
                </a:tc>
                <a:tc>
                  <a:txBody>
                    <a:bodyPr/>
                    <a:lstStyle/>
                    <a:p>
                      <a:pPr algn="ctr"/>
                      <a:r>
                        <a:rPr lang="fr-FR" sz="2800" b="1" dirty="0" smtClean="0">
                          <a:solidFill>
                            <a:srgbClr val="000000"/>
                          </a:solidFill>
                        </a:rPr>
                        <a:t>677-720</a:t>
                      </a:r>
                      <a:endParaRPr lang="fr-FR" sz="2800"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tcPr>
                </a:tc>
                <a:tc>
                  <a:txBody>
                    <a:bodyPr/>
                    <a:lstStyle/>
                    <a:p>
                      <a:pPr algn="ctr"/>
                      <a:r>
                        <a:rPr lang="fr-FR" sz="2800" b="1" dirty="0" smtClean="0">
                          <a:solidFill>
                            <a:srgbClr val="000000"/>
                          </a:solidFill>
                        </a:rPr>
                        <a:t>554-588</a:t>
                      </a:r>
                      <a:endParaRPr lang="fr-FR" sz="2800"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lnB w="38100" cap="flat" cmpd="sng" algn="ctr">
                      <a:solidFill>
                        <a:srgbClr val="9BBB59">
                          <a:lumMod val="75000"/>
                        </a:srgbClr>
                      </a:solidFill>
                      <a:prstDash val="solid"/>
                      <a:round/>
                      <a:headEnd type="none" w="med" len="med"/>
                      <a:tailEnd type="none" w="med" len="med"/>
                    </a:lnB>
                  </a:tcPr>
                </a:tc>
              </a:tr>
            </a:tbl>
          </a:graphicData>
        </a:graphic>
      </p:graphicFrame>
      <p:sp>
        <p:nvSpPr>
          <p:cNvPr id="6" name="Pensées 5"/>
          <p:cNvSpPr/>
          <p:nvPr/>
        </p:nvSpPr>
        <p:spPr>
          <a:xfrm>
            <a:off x="749300" y="4895850"/>
            <a:ext cx="7556500" cy="1962150"/>
          </a:xfrm>
          <a:prstGeom prst="cloudCallout">
            <a:avLst>
              <a:gd name="adj1" fmla="val 30477"/>
              <a:gd name="adj2" fmla="val -151869"/>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Diminution des efforts sur le reste du territoire pour atteindre les cibles</a:t>
            </a:r>
            <a:endParaRPr lang="fr-FR" sz="2800" dirty="0">
              <a:solidFill>
                <a:srgbClr val="000000"/>
              </a:solidFill>
            </a:endParaRPr>
          </a:p>
        </p:txBody>
      </p:sp>
    </p:spTree>
    <p:extLst>
      <p:ext uri="{BB962C8B-B14F-4D97-AF65-F5344CB8AC3E}">
        <p14:creationId xmlns:p14="http://schemas.microsoft.com/office/powerpoint/2010/main" val="302459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20" y="797878"/>
            <a:ext cx="9093200" cy="1218882"/>
          </a:xfrm>
        </p:spPr>
        <p:txBody>
          <a:bodyPr/>
          <a:lstStyle/>
          <a:p>
            <a:r>
              <a:rPr lang="fr-FR" sz="4000" dirty="0" smtClean="0"/>
              <a:t>Démarche d’identification des territoires d’intérêt pour la création d’aires protégées</a:t>
            </a:r>
            <a:endParaRPr lang="fr-FR" sz="4000" dirty="0"/>
          </a:p>
        </p:txBody>
      </p:sp>
      <p:sp>
        <p:nvSpPr>
          <p:cNvPr id="3" name="Espace réservé du contenu 2"/>
          <p:cNvSpPr>
            <a:spLocks noGrp="1"/>
          </p:cNvSpPr>
          <p:nvPr>
            <p:ph idx="1"/>
          </p:nvPr>
        </p:nvSpPr>
        <p:spPr>
          <a:xfrm>
            <a:off x="121920" y="2336800"/>
            <a:ext cx="8920480" cy="4521200"/>
          </a:xfrm>
        </p:spPr>
        <p:txBody>
          <a:bodyPr/>
          <a:lstStyle/>
          <a:p>
            <a:pPr marL="514350" indent="-514350">
              <a:buFont typeface="+mj-lt"/>
              <a:buAutoNum type="arabicPeriod"/>
            </a:pPr>
            <a:r>
              <a:rPr lang="fr-FR" sz="2800" dirty="0" smtClean="0"/>
              <a:t>Réalisation d’une analyse de carence</a:t>
            </a:r>
          </a:p>
          <a:p>
            <a:pPr marL="514350" indent="-514350">
              <a:buFont typeface="+mj-lt"/>
              <a:buAutoNum type="arabicPeriod"/>
            </a:pPr>
            <a:r>
              <a:rPr lang="fr-FR" sz="2800" dirty="0" smtClean="0"/>
              <a:t>Identification d’opportunités de conservation (territoires) pouvant réduire ces carences</a:t>
            </a:r>
          </a:p>
        </p:txBody>
      </p:sp>
      <p:sp>
        <p:nvSpPr>
          <p:cNvPr id="4" name="Espace réservé du numéro de diapositive 3"/>
          <p:cNvSpPr>
            <a:spLocks noGrp="1"/>
          </p:cNvSpPr>
          <p:nvPr>
            <p:ph type="sldNum" sz="quarter" idx="12"/>
          </p:nvPr>
        </p:nvSpPr>
        <p:spPr>
          <a:xfrm>
            <a:off x="6553200" y="6280150"/>
            <a:ext cx="2133600" cy="365125"/>
          </a:xfrm>
        </p:spPr>
        <p:txBody>
          <a:bodyPr/>
          <a:lstStyle/>
          <a:p>
            <a:pPr>
              <a:defRPr/>
            </a:pPr>
            <a:fld id="{71237D6E-2C7E-AD48-8D61-59DBF15047F4}" type="slidenum">
              <a:rPr lang="fr-FR" smtClean="0"/>
              <a:pPr>
                <a:defRPr/>
              </a:pPr>
              <a:t>11</a:t>
            </a:fld>
            <a:endParaRPr lang="fr-FR"/>
          </a:p>
        </p:txBody>
      </p:sp>
    </p:spTree>
    <p:extLst>
      <p:ext uri="{BB962C8B-B14F-4D97-AF65-F5344CB8AC3E}">
        <p14:creationId xmlns:p14="http://schemas.microsoft.com/office/powerpoint/2010/main" val="1355080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10049"/>
            <a:ext cx="8229600" cy="1143000"/>
          </a:xfrm>
        </p:spPr>
        <p:txBody>
          <a:bodyPr/>
          <a:lstStyle/>
          <a:p>
            <a:r>
              <a:rPr lang="fr-FR" sz="6000" b="1" dirty="0" smtClean="0"/>
              <a:t>Autres ressources</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110</a:t>
            </a:fld>
            <a:endParaRPr lang="fr-FR"/>
          </a:p>
        </p:txBody>
      </p:sp>
    </p:spTree>
    <p:extLst>
      <p:ext uri="{BB962C8B-B14F-4D97-AF65-F5344CB8AC3E}">
        <p14:creationId xmlns:p14="http://schemas.microsoft.com/office/powerpoint/2010/main" val="2752480955"/>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08038"/>
            <a:ext cx="9144000" cy="944562"/>
          </a:xfrm>
        </p:spPr>
        <p:txBody>
          <a:bodyPr/>
          <a:lstStyle/>
          <a:p>
            <a:r>
              <a:rPr lang="fr-FR" sz="3600" dirty="0" smtClean="0"/>
              <a:t>Utilisation du territoire et potentiels divers dans les territoires d’intérêt</a:t>
            </a:r>
            <a:endParaRPr lang="fr-FR" sz="3600"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111</a:t>
            </a:fld>
            <a:endParaRPr lang="fr-FR"/>
          </a:p>
        </p:txBody>
      </p:sp>
      <p:graphicFrame>
        <p:nvGraphicFramePr>
          <p:cNvPr id="5" name="Espace réservé du contenu 4"/>
          <p:cNvGraphicFramePr>
            <a:graphicFrameLocks/>
          </p:cNvGraphicFramePr>
          <p:nvPr>
            <p:extLst>
              <p:ext uri="{D42A27DB-BD31-4B8C-83A1-F6EECF244321}">
                <p14:modId xmlns:p14="http://schemas.microsoft.com/office/powerpoint/2010/main" val="2459392117"/>
              </p:ext>
            </p:extLst>
          </p:nvPr>
        </p:nvGraphicFramePr>
        <p:xfrm>
          <a:off x="50800" y="1862455"/>
          <a:ext cx="9016999" cy="5008879"/>
        </p:xfrm>
        <a:graphic>
          <a:graphicData uri="http://schemas.openxmlformats.org/drawingml/2006/table">
            <a:tbl>
              <a:tblPr firstRow="1" bandRow="1">
                <a:tableStyleId>{1FECB4D8-DB02-4DC6-A0A2-4F2EBAE1DC90}</a:tableStyleId>
              </a:tblPr>
              <a:tblGrid>
                <a:gridCol w="3190037"/>
                <a:gridCol w="1414936"/>
                <a:gridCol w="1247716"/>
                <a:gridCol w="1736512"/>
                <a:gridCol w="1427798"/>
              </a:tblGrid>
              <a:tr h="370840">
                <a:tc>
                  <a:txBody>
                    <a:bodyPr/>
                    <a:lstStyle/>
                    <a:p>
                      <a:r>
                        <a:rPr lang="fr-FR" dirty="0" smtClean="0">
                          <a:solidFill>
                            <a:schemeClr val="tx1"/>
                          </a:solidFill>
                        </a:rPr>
                        <a:t>Territoire d’intérêt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1600" dirty="0" smtClean="0">
                          <a:solidFill>
                            <a:schemeClr val="tx1"/>
                          </a:solidFill>
                        </a:rPr>
                        <a:t>% de la superficie où le potentiel éolien a été mesuré</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1600" dirty="0" smtClean="0">
                          <a:solidFill>
                            <a:schemeClr val="tx1"/>
                          </a:solidFill>
                        </a:rPr>
                        <a:t>% de la superficie totale en permis de recherche de pétrole et de gaz naturel </a:t>
                      </a:r>
                      <a:endParaRPr lang="fr-FR" sz="16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1600" dirty="0" smtClean="0">
                          <a:solidFill>
                            <a:schemeClr val="tx1"/>
                          </a:solidFill>
                        </a:rPr>
                        <a:t>% de la superficie totale ayant un potentiel hydroélectrique</a:t>
                      </a: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1600" dirty="0" smtClean="0">
                          <a:solidFill>
                            <a:schemeClr val="tx1"/>
                          </a:solidFill>
                        </a:rPr>
                        <a:t>% de la superficie terrestre ayant un titre minier</a:t>
                      </a:r>
                      <a:r>
                        <a:rPr lang="fr-FR" sz="1600" baseline="0" dirty="0" smtClean="0">
                          <a:solidFill>
                            <a:schemeClr val="tx1"/>
                          </a:solidFill>
                        </a:rPr>
                        <a:t> d’exploration</a:t>
                      </a:r>
                      <a:endParaRPr lang="fr-FR" sz="16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370840">
                <a:tc>
                  <a:txBody>
                    <a:bodyPr/>
                    <a:lstStyle/>
                    <a:p>
                      <a:r>
                        <a:rPr lang="fr-FR" dirty="0" smtClean="0">
                          <a:solidFill>
                            <a:schemeClr val="tx1"/>
                          </a:solidFill>
                        </a:rPr>
                        <a:t>Lac de l’Est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27,2</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90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r h="370840">
                <a:tc>
                  <a:txBody>
                    <a:bodyPr/>
                    <a:lstStyle/>
                    <a:p>
                      <a:r>
                        <a:rPr lang="fr-FR" dirty="0" smtClean="0">
                          <a:solidFill>
                            <a:schemeClr val="tx1"/>
                          </a:solidFill>
                        </a:rPr>
                        <a:t>Rivière Noire et lac Sainte-Anne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5,5</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44</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Réserve </a:t>
                      </a:r>
                      <a:r>
                        <a:rPr lang="fr-FR" dirty="0" err="1" smtClean="0">
                          <a:solidFill>
                            <a:schemeClr val="tx1"/>
                          </a:solidFill>
                        </a:rPr>
                        <a:t>Duchénier</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3,9</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100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a:t>
                      </a:r>
                      <a:r>
                        <a:rPr lang="fr-FR" baseline="0" dirty="0" smtClean="0">
                          <a:solidFill>
                            <a:schemeClr val="tx1"/>
                          </a:solidFill>
                        </a:rPr>
                        <a:t> </a:t>
                      </a:r>
                      <a:r>
                        <a:rPr lang="fr-FR" baseline="0" dirty="0" err="1" smtClean="0">
                          <a:solidFill>
                            <a:schemeClr val="tx1"/>
                          </a:solidFill>
                        </a:rPr>
                        <a:t>Patapédia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0,03</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Assemetquagan</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12,9</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18</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4</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Causapscal</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0,1</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100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Cap-Chat (Chic-Chocs)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100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24</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000000"/>
                          </a:solidFill>
                        </a:rPr>
                        <a:t>33</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baseline="0" dirty="0" smtClean="0">
                          <a:solidFill>
                            <a:schemeClr val="tx1"/>
                          </a:solidFill>
                        </a:rPr>
                        <a:t>Rivière </a:t>
                      </a:r>
                      <a:r>
                        <a:rPr lang="fr-FR" baseline="0" dirty="0" err="1" smtClean="0">
                          <a:solidFill>
                            <a:schemeClr val="tx1"/>
                          </a:solidFill>
                        </a:rPr>
                        <a:t>Cascapédia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100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100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b="1" dirty="0" smtClean="0">
                          <a:solidFill>
                            <a:srgbClr val="000000"/>
                          </a:solidFill>
                        </a:rPr>
                        <a:t>0</a:t>
                      </a:r>
                      <a:endParaRPr lang="fr-FR" b="1" dirty="0">
                        <a:solidFill>
                          <a:srgbClr val="00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2627941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1854200"/>
            <a:ext cx="7772400" cy="1362075"/>
          </a:xfrm>
        </p:spPr>
        <p:txBody>
          <a:bodyPr/>
          <a:lstStyle/>
          <a:p>
            <a:pPr algn="ctr"/>
            <a:r>
              <a:rPr lang="fr-FR" sz="6000" b="1" cap="none" dirty="0" err="1" smtClean="0"/>
              <a:t>Récréotourisme</a:t>
            </a:r>
            <a:endParaRPr lang="fr-FR" sz="6000" b="1" cap="none" dirty="0"/>
          </a:p>
        </p:txBody>
      </p:sp>
      <p:sp>
        <p:nvSpPr>
          <p:cNvPr id="4" name="Espace réservé du texte 3"/>
          <p:cNvSpPr>
            <a:spLocks noGrp="1"/>
          </p:cNvSpPr>
          <p:nvPr>
            <p:ph type="body" idx="1"/>
          </p:nvPr>
        </p:nvSpPr>
        <p:spPr>
          <a:xfrm>
            <a:off x="722313" y="3554413"/>
            <a:ext cx="7772400" cy="1500187"/>
          </a:xfrm>
        </p:spPr>
        <p:txBody>
          <a:bodyPr/>
          <a:lstStyle/>
          <a:p>
            <a:r>
              <a:rPr lang="fr-FR" sz="3200" dirty="0" smtClean="0">
                <a:solidFill>
                  <a:srgbClr val="000000"/>
                </a:solidFill>
              </a:rPr>
              <a:t>Étude réalisée par Del </a:t>
            </a:r>
            <a:r>
              <a:rPr lang="fr-FR" sz="3200" dirty="0" err="1" smtClean="0">
                <a:solidFill>
                  <a:srgbClr val="000000"/>
                </a:solidFill>
              </a:rPr>
              <a:t>Degan</a:t>
            </a:r>
            <a:r>
              <a:rPr lang="fr-FR" sz="3200" dirty="0" smtClean="0">
                <a:solidFill>
                  <a:srgbClr val="000000"/>
                </a:solidFill>
              </a:rPr>
              <a:t>, Massé pour le compte de la CRRNT du Bas-Saint-Laurent</a:t>
            </a:r>
            <a:endParaRPr lang="fr-FR" sz="3200" dirty="0">
              <a:solidFill>
                <a:srgbClr val="000000"/>
              </a:solidFill>
            </a:endParaRPr>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112</a:t>
            </a:fld>
            <a:endParaRPr lang="fr-FR"/>
          </a:p>
        </p:txBody>
      </p:sp>
    </p:spTree>
    <p:extLst>
      <p:ext uri="{BB962C8B-B14F-4D97-AF65-F5344CB8AC3E}">
        <p14:creationId xmlns:p14="http://schemas.microsoft.com/office/powerpoint/2010/main" val="107243085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0"/>
            <a:ext cx="5727700" cy="919162"/>
          </a:xfrm>
        </p:spPr>
        <p:txBody>
          <a:bodyPr/>
          <a:lstStyle/>
          <a:p>
            <a:r>
              <a:rPr lang="fr-FR" sz="3600" b="1" dirty="0" smtClean="0"/>
              <a:t>Effet des aires protégées sur le </a:t>
            </a:r>
            <a:r>
              <a:rPr lang="fr-FR" sz="3600" b="1" dirty="0" err="1" smtClean="0"/>
              <a:t>récréotourisme</a:t>
            </a:r>
            <a:endParaRPr lang="fr-FR" sz="3600" b="1" dirty="0"/>
          </a:p>
        </p:txBody>
      </p:sp>
      <p:sp>
        <p:nvSpPr>
          <p:cNvPr id="3" name="Espace réservé du contenu 2"/>
          <p:cNvSpPr>
            <a:spLocks noGrp="1"/>
          </p:cNvSpPr>
          <p:nvPr>
            <p:ph idx="1"/>
          </p:nvPr>
        </p:nvSpPr>
        <p:spPr>
          <a:xfrm>
            <a:off x="0" y="1092200"/>
            <a:ext cx="9144000" cy="5765800"/>
          </a:xfrm>
        </p:spPr>
        <p:txBody>
          <a:bodyPr/>
          <a:lstStyle/>
          <a:p>
            <a:r>
              <a:rPr lang="fr-FR" sz="2600" dirty="0" smtClean="0"/>
              <a:t>AP compatibles avec la plupart des activités de récréation </a:t>
            </a:r>
            <a:r>
              <a:rPr lang="fr-FR" sz="2600" dirty="0" smtClean="0">
                <a:sym typeface="Wingdings"/>
              </a:rPr>
              <a:t> consolidation de l’offre d’activités et mise en valeur des attraits</a:t>
            </a:r>
          </a:p>
          <a:p>
            <a:r>
              <a:rPr lang="fr-FR" sz="2600" dirty="0" smtClean="0"/>
              <a:t>Pôles d’intérêt attractifs pour les visiteurs </a:t>
            </a:r>
            <a:r>
              <a:rPr lang="fr-FR" sz="2600" dirty="0" smtClean="0">
                <a:sym typeface="Wingdings"/>
              </a:rPr>
              <a:t> </a:t>
            </a:r>
            <a:r>
              <a:rPr lang="fr-FR" sz="2600" dirty="0" smtClean="0"/>
              <a:t>Diversification économique potentielle des communautés locales du haut-pays</a:t>
            </a:r>
          </a:p>
          <a:p>
            <a:r>
              <a:rPr lang="fr-FR" sz="2600" dirty="0" smtClean="0"/>
              <a:t>Donne une « plus value » </a:t>
            </a:r>
            <a:r>
              <a:rPr lang="fr-FR" sz="2600" dirty="0"/>
              <a:t>au territoire </a:t>
            </a:r>
            <a:r>
              <a:rPr lang="fr-FR" sz="2600" dirty="0" smtClean="0"/>
              <a:t>pour le tourisme d’aventure, l’écotourisme et le loisir en plein air</a:t>
            </a:r>
          </a:p>
          <a:p>
            <a:r>
              <a:rPr lang="fr-FR" sz="2600" dirty="0" smtClean="0"/>
              <a:t>AP ≠ infrastructures et emplois d’un parc national</a:t>
            </a:r>
          </a:p>
          <a:p>
            <a:r>
              <a:rPr lang="fr-FR" sz="2600" dirty="0" smtClean="0"/>
              <a:t>Frein au développement </a:t>
            </a:r>
            <a:r>
              <a:rPr lang="fr-FR" sz="2600" dirty="0" err="1" smtClean="0"/>
              <a:t>récréotouristique</a:t>
            </a:r>
            <a:r>
              <a:rPr lang="fr-FR" sz="2600" dirty="0" smtClean="0"/>
              <a:t> pour les activités qui empiètent sur la conservation (exemples: infrastructures lourdes, sentiers de quad et de motoneige)</a:t>
            </a:r>
            <a:endParaRPr lang="fr-FR" sz="2600"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113</a:t>
            </a:fld>
            <a:endParaRPr lang="fr-FR"/>
          </a:p>
        </p:txBody>
      </p:sp>
      <p:sp>
        <p:nvSpPr>
          <p:cNvPr id="5" name="Pensées 4"/>
          <p:cNvSpPr/>
          <p:nvPr/>
        </p:nvSpPr>
        <p:spPr>
          <a:xfrm>
            <a:off x="101600" y="0"/>
            <a:ext cx="8953500" cy="3543300"/>
          </a:xfrm>
          <a:prstGeom prst="cloudCallout">
            <a:avLst>
              <a:gd name="adj1" fmla="val -30044"/>
              <a:gd name="adj2" fmla="val 55383"/>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Moteur du développement </a:t>
            </a:r>
            <a:r>
              <a:rPr lang="fr-FR" sz="2800" dirty="0" err="1" smtClean="0">
                <a:solidFill>
                  <a:srgbClr val="000000"/>
                </a:solidFill>
              </a:rPr>
              <a:t>récréotouristique</a:t>
            </a:r>
            <a:r>
              <a:rPr lang="fr-FR" sz="2800" dirty="0" smtClean="0">
                <a:solidFill>
                  <a:srgbClr val="000000"/>
                </a:solidFill>
              </a:rPr>
              <a:t> = gestionnaire en place et communauté locale</a:t>
            </a:r>
            <a:endParaRPr lang="fr-FR" sz="2800" dirty="0">
              <a:solidFill>
                <a:srgbClr val="000000"/>
              </a:solidFill>
            </a:endParaRPr>
          </a:p>
          <a:p>
            <a:pPr algn="ctr"/>
            <a:r>
              <a:rPr lang="fr-FR" sz="2800" dirty="0" smtClean="0">
                <a:solidFill>
                  <a:srgbClr val="000000"/>
                </a:solidFill>
              </a:rPr>
              <a:t>Activités permises différentes d’un parc </a:t>
            </a:r>
            <a:r>
              <a:rPr lang="fr-FR" sz="2800" dirty="0" smtClean="0">
                <a:solidFill>
                  <a:srgbClr val="000000"/>
                </a:solidFill>
                <a:sym typeface="Wingdings"/>
              </a:rPr>
              <a:t> produits différents et complémentaires des parcs</a:t>
            </a:r>
            <a:endParaRPr lang="fr-FR" sz="2800" dirty="0">
              <a:solidFill>
                <a:srgbClr val="000000"/>
              </a:solidFill>
            </a:endParaRPr>
          </a:p>
        </p:txBody>
      </p:sp>
      <p:sp>
        <p:nvSpPr>
          <p:cNvPr id="6" name="Pensées 5"/>
          <p:cNvSpPr/>
          <p:nvPr/>
        </p:nvSpPr>
        <p:spPr>
          <a:xfrm>
            <a:off x="88900" y="152400"/>
            <a:ext cx="8953500" cy="3543300"/>
          </a:xfrm>
          <a:prstGeom prst="cloudCallout">
            <a:avLst>
              <a:gd name="adj1" fmla="val -38413"/>
              <a:gd name="adj2" fmla="val 6577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Infrastructures lourdes possibles mais discussion avec MDDEFP nécessaire lors de la création de l’AP pour convenir de l’emplacement et des conditions de réalisation pour en minimiser les impacts</a:t>
            </a:r>
            <a:endParaRPr lang="fr-FR" sz="2800" dirty="0">
              <a:solidFill>
                <a:srgbClr val="000000"/>
              </a:solidFill>
            </a:endParaRPr>
          </a:p>
        </p:txBody>
      </p:sp>
      <p:sp>
        <p:nvSpPr>
          <p:cNvPr id="7" name="Pensées 6"/>
          <p:cNvSpPr/>
          <p:nvPr/>
        </p:nvSpPr>
        <p:spPr>
          <a:xfrm>
            <a:off x="88900" y="5435600"/>
            <a:ext cx="8953500" cy="1374775"/>
          </a:xfrm>
          <a:prstGeom prst="cloudCallout">
            <a:avLst>
              <a:gd name="adj1" fmla="val -38839"/>
              <a:gd name="adj2" fmla="val -106971"/>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Maintien des sentiers existants et des infrastructures déjà en place</a:t>
            </a:r>
            <a:endParaRPr lang="fr-FR" sz="2800" dirty="0">
              <a:solidFill>
                <a:srgbClr val="000000"/>
              </a:solidFill>
            </a:endParaRPr>
          </a:p>
        </p:txBody>
      </p:sp>
    </p:spTree>
    <p:extLst>
      <p:ext uri="{BB962C8B-B14F-4D97-AF65-F5344CB8AC3E}">
        <p14:creationId xmlns:p14="http://schemas.microsoft.com/office/powerpoint/2010/main" val="2343247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heckerboard(across)">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heckerboard(across)">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P spid="6" grpId="0" animBg="1"/>
      <p:bldP spid="6" grpId="1"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25500"/>
            <a:ext cx="9144000" cy="2794000"/>
          </a:xfrm>
        </p:spPr>
        <p:txBody>
          <a:bodyPr/>
          <a:lstStyle/>
          <a:p>
            <a:pPr algn="ctr"/>
            <a:r>
              <a:rPr lang="fr-FR" sz="6000" cap="none" dirty="0"/>
              <a:t>Rôle des aires protégées dans le contexte des changements climatiques</a:t>
            </a:r>
            <a:endParaRPr lang="fr-FR" sz="6000" b="1" cap="none" dirty="0"/>
          </a:p>
        </p:txBody>
      </p:sp>
      <p:sp>
        <p:nvSpPr>
          <p:cNvPr id="4" name="Espace réservé du texte 3"/>
          <p:cNvSpPr>
            <a:spLocks noGrp="1"/>
          </p:cNvSpPr>
          <p:nvPr>
            <p:ph type="body" idx="1"/>
          </p:nvPr>
        </p:nvSpPr>
        <p:spPr>
          <a:xfrm>
            <a:off x="330200" y="4113213"/>
            <a:ext cx="8559800" cy="1500187"/>
          </a:xfrm>
        </p:spPr>
        <p:txBody>
          <a:bodyPr/>
          <a:lstStyle/>
          <a:p>
            <a:r>
              <a:rPr lang="fr-FR" sz="3200" dirty="0" smtClean="0">
                <a:solidFill>
                  <a:schemeClr val="tx1"/>
                </a:solidFill>
              </a:rPr>
              <a:t>Avis scientifique rédigé par Yannick </a:t>
            </a:r>
            <a:r>
              <a:rPr lang="fr-FR" sz="3200" dirty="0" err="1" smtClean="0">
                <a:solidFill>
                  <a:schemeClr val="tx1"/>
                </a:solidFill>
              </a:rPr>
              <a:t>Gendreau</a:t>
            </a:r>
            <a:r>
              <a:rPr lang="fr-FR" sz="3200" dirty="0" smtClean="0">
                <a:solidFill>
                  <a:schemeClr val="tx1"/>
                </a:solidFill>
              </a:rPr>
              <a:t>, étudiant au doctorat à la Chaire en biodiversité nordique de l’UQAR</a:t>
            </a:r>
            <a:endParaRPr lang="fr-FR" sz="3200" dirty="0">
              <a:solidFill>
                <a:schemeClr val="tx1"/>
              </a:solidFill>
            </a:endParaRPr>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114</a:t>
            </a:fld>
            <a:endParaRPr lang="fr-FR"/>
          </a:p>
        </p:txBody>
      </p:sp>
    </p:spTree>
    <p:extLst>
      <p:ext uri="{BB962C8B-B14F-4D97-AF65-F5344CB8AC3E}">
        <p14:creationId xmlns:p14="http://schemas.microsoft.com/office/powerpoint/2010/main" val="60715335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95338"/>
            <a:ext cx="8229600" cy="715962"/>
          </a:xfrm>
        </p:spPr>
        <p:txBody>
          <a:bodyPr/>
          <a:lstStyle/>
          <a:p>
            <a:r>
              <a:rPr lang="fr-FR" sz="4000" dirty="0" smtClean="0"/>
              <a:t>Changements climatiques anticipés</a:t>
            </a:r>
            <a:endParaRPr lang="fr-FR" sz="4000"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115</a:t>
            </a:fld>
            <a:endParaRPr lang="fr-FR"/>
          </a:p>
        </p:txBody>
      </p:sp>
      <p:pic>
        <p:nvPicPr>
          <p:cNvPr id="8" name="Image 7"/>
          <p:cNvPicPr>
            <a:picLocks noChangeAspect="1"/>
          </p:cNvPicPr>
          <p:nvPr/>
        </p:nvPicPr>
        <p:blipFill>
          <a:blip r:embed="rId2"/>
          <a:stretch>
            <a:fillRect/>
          </a:stretch>
        </p:blipFill>
        <p:spPr>
          <a:xfrm>
            <a:off x="150220" y="1574800"/>
            <a:ext cx="8768308" cy="5130800"/>
          </a:xfrm>
          <a:prstGeom prst="rect">
            <a:avLst/>
          </a:prstGeom>
        </p:spPr>
      </p:pic>
    </p:spTree>
    <p:extLst>
      <p:ext uri="{BB962C8B-B14F-4D97-AF65-F5344CB8AC3E}">
        <p14:creationId xmlns:p14="http://schemas.microsoft.com/office/powerpoint/2010/main" val="250480788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
            <a:ext cx="9144000" cy="1371601"/>
          </a:xfrm>
          <a:solidFill>
            <a:srgbClr val="FFFFFF"/>
          </a:solidFill>
        </p:spPr>
        <p:txBody>
          <a:bodyPr/>
          <a:lstStyle/>
          <a:p>
            <a:r>
              <a:rPr lang="fr-FR" sz="4000" dirty="0" smtClean="0"/>
              <a:t>Efficacité du réseau d’aires protégées pour faire face aux changements climatiques</a:t>
            </a:r>
            <a:endParaRPr lang="fr-FR" sz="4000"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116</a:t>
            </a:fld>
            <a:endParaRPr lang="fr-FR"/>
          </a:p>
        </p:txBody>
      </p:sp>
      <p:pic>
        <p:nvPicPr>
          <p:cNvPr id="4" name="Image 3"/>
          <p:cNvPicPr>
            <a:picLocks noChangeAspect="1"/>
          </p:cNvPicPr>
          <p:nvPr/>
        </p:nvPicPr>
        <p:blipFill>
          <a:blip r:embed="rId2"/>
          <a:stretch>
            <a:fillRect/>
          </a:stretch>
        </p:blipFill>
        <p:spPr>
          <a:xfrm>
            <a:off x="1210616" y="1539875"/>
            <a:ext cx="6567600" cy="527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p:cNvSpPr txBox="1"/>
          <p:nvPr/>
        </p:nvSpPr>
        <p:spPr>
          <a:xfrm>
            <a:off x="5295900" y="4527034"/>
            <a:ext cx="1813317" cy="646331"/>
          </a:xfrm>
          <a:prstGeom prst="rect">
            <a:avLst/>
          </a:prstGeom>
          <a:noFill/>
          <a:ln>
            <a:solidFill>
              <a:srgbClr val="000000"/>
            </a:solidFill>
          </a:ln>
        </p:spPr>
        <p:txBody>
          <a:bodyPr wrap="none" rtlCol="0">
            <a:spAutoFit/>
          </a:bodyPr>
          <a:lstStyle/>
          <a:p>
            <a:r>
              <a:rPr lang="fr-FR" dirty="0" smtClean="0"/>
              <a:t>Réseau actuel </a:t>
            </a:r>
          </a:p>
          <a:p>
            <a:r>
              <a:rPr lang="fr-FR" dirty="0" smtClean="0"/>
              <a:t>d’aires protégées</a:t>
            </a:r>
            <a:endParaRPr lang="fr-FR" dirty="0"/>
          </a:p>
        </p:txBody>
      </p:sp>
      <p:sp>
        <p:nvSpPr>
          <p:cNvPr id="6" name="ZoneTexte 5"/>
          <p:cNvSpPr txBox="1"/>
          <p:nvPr/>
        </p:nvSpPr>
        <p:spPr>
          <a:xfrm>
            <a:off x="1981200" y="3938369"/>
            <a:ext cx="1980029" cy="923330"/>
          </a:xfrm>
          <a:prstGeom prst="rect">
            <a:avLst/>
          </a:prstGeom>
          <a:noFill/>
          <a:ln>
            <a:solidFill>
              <a:srgbClr val="000000"/>
            </a:solidFill>
          </a:ln>
        </p:spPr>
        <p:txBody>
          <a:bodyPr wrap="none" rtlCol="0">
            <a:spAutoFit/>
          </a:bodyPr>
          <a:lstStyle/>
          <a:p>
            <a:r>
              <a:rPr lang="fr-FR" dirty="0" smtClean="0"/>
              <a:t>Réseau actuel </a:t>
            </a:r>
          </a:p>
          <a:p>
            <a:r>
              <a:rPr lang="fr-FR" dirty="0" smtClean="0"/>
              <a:t>d’aires protégées + </a:t>
            </a:r>
          </a:p>
          <a:p>
            <a:r>
              <a:rPr lang="fr-FR" dirty="0" smtClean="0"/>
              <a:t>territoires d’intérêt</a:t>
            </a:r>
            <a:endParaRPr lang="fr-FR" dirty="0"/>
          </a:p>
        </p:txBody>
      </p:sp>
      <p:cxnSp>
        <p:nvCxnSpPr>
          <p:cNvPr id="8" name="Connecteur droit 7"/>
          <p:cNvCxnSpPr>
            <a:stCxn id="5" idx="1"/>
          </p:cNvCxnSpPr>
          <p:nvPr/>
        </p:nvCxnSpPr>
        <p:spPr>
          <a:xfrm flipH="1">
            <a:off x="4902200" y="4850200"/>
            <a:ext cx="393700" cy="128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a:stCxn id="6" idx="3"/>
          </p:cNvCxnSpPr>
          <p:nvPr/>
        </p:nvCxnSpPr>
        <p:spPr>
          <a:xfrm flipV="1">
            <a:off x="3961229" y="4203700"/>
            <a:ext cx="331371" cy="19633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Pensées 10"/>
          <p:cNvSpPr/>
          <p:nvPr/>
        </p:nvSpPr>
        <p:spPr>
          <a:xfrm>
            <a:off x="698500" y="152400"/>
            <a:ext cx="7747000" cy="2286000"/>
          </a:xfrm>
          <a:prstGeom prst="cloudCallout">
            <a:avLst>
              <a:gd name="adj1" fmla="val -1962"/>
              <a:gd name="adj2" fmla="val 103252"/>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Augmentation de la résistance du système de conservation aux changements climatiques</a:t>
            </a:r>
            <a:endParaRPr lang="fr-FR" sz="2800" dirty="0">
              <a:solidFill>
                <a:srgbClr val="000000"/>
              </a:solidFill>
            </a:endParaRPr>
          </a:p>
        </p:txBody>
      </p:sp>
    </p:spTree>
    <p:extLst>
      <p:ext uri="{BB962C8B-B14F-4D97-AF65-F5344CB8AC3E}">
        <p14:creationId xmlns:p14="http://schemas.microsoft.com/office/powerpoint/2010/main" val="1268555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54200"/>
            <a:ext cx="8229600" cy="2641600"/>
          </a:xfrm>
        </p:spPr>
        <p:txBody>
          <a:bodyPr/>
          <a:lstStyle/>
          <a:p>
            <a:r>
              <a:rPr lang="fr-FR" sz="6000" b="1" dirty="0" smtClean="0"/>
              <a:t>CONCLUSION</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117</a:t>
            </a:fld>
            <a:endParaRPr lang="fr-FR"/>
          </a:p>
        </p:txBody>
      </p:sp>
    </p:spTree>
    <p:extLst>
      <p:ext uri="{BB962C8B-B14F-4D97-AF65-F5344CB8AC3E}">
        <p14:creationId xmlns:p14="http://schemas.microsoft.com/office/powerpoint/2010/main" val="298673873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33338"/>
            <a:ext cx="5727700" cy="754062"/>
          </a:xfrm>
        </p:spPr>
        <p:txBody>
          <a:bodyPr/>
          <a:lstStyle/>
          <a:p>
            <a:r>
              <a:rPr lang="fr-FR" b="1" dirty="0" smtClean="0"/>
              <a:t>Conclusion</a:t>
            </a:r>
            <a:endParaRPr lang="fr-FR" b="1" dirty="0"/>
          </a:p>
        </p:txBody>
      </p:sp>
      <p:sp>
        <p:nvSpPr>
          <p:cNvPr id="3" name="Espace réservé du contenu 2"/>
          <p:cNvSpPr>
            <a:spLocks noGrp="1"/>
          </p:cNvSpPr>
          <p:nvPr>
            <p:ph idx="1"/>
          </p:nvPr>
        </p:nvSpPr>
        <p:spPr>
          <a:xfrm>
            <a:off x="0" y="1054100"/>
            <a:ext cx="9144000" cy="5803900"/>
          </a:xfrm>
          <a:solidFill>
            <a:schemeClr val="accent3">
              <a:lumMod val="20000"/>
              <a:lumOff val="80000"/>
            </a:schemeClr>
          </a:solidFill>
        </p:spPr>
        <p:txBody>
          <a:bodyPr/>
          <a:lstStyle/>
          <a:p>
            <a:r>
              <a:rPr lang="fr-FR" dirty="0" smtClean="0"/>
              <a:t>Sept territoires d’intérêt pour la création d’aires protégées sont proposés pour la région</a:t>
            </a:r>
          </a:p>
          <a:p>
            <a:r>
              <a:rPr lang="fr-FR" dirty="0" smtClean="0"/>
              <a:t>Les contours de ces territoires tiennent compte de différentes contraintes à l’établissement d’aires protégées</a:t>
            </a:r>
          </a:p>
          <a:p>
            <a:r>
              <a:rPr lang="fr-FR" dirty="0" smtClean="0"/>
              <a:t>Ces territoires permettent d’améliorer la représentativité du réseau d’aires protégées</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118</a:t>
            </a:fld>
            <a:endParaRPr lang="fr-FR"/>
          </a:p>
        </p:txBody>
      </p:sp>
    </p:spTree>
    <p:extLst>
      <p:ext uri="{BB962C8B-B14F-4D97-AF65-F5344CB8AC3E}">
        <p14:creationId xmlns:p14="http://schemas.microsoft.com/office/powerpoint/2010/main" val="709843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33338"/>
            <a:ext cx="5727700" cy="754062"/>
          </a:xfrm>
        </p:spPr>
        <p:txBody>
          <a:bodyPr/>
          <a:lstStyle/>
          <a:p>
            <a:r>
              <a:rPr lang="fr-FR" b="1" dirty="0" smtClean="0"/>
              <a:t>Conclusion</a:t>
            </a:r>
            <a:endParaRPr lang="fr-FR" b="1" dirty="0"/>
          </a:p>
        </p:txBody>
      </p:sp>
      <p:sp>
        <p:nvSpPr>
          <p:cNvPr id="3" name="Espace réservé du contenu 2"/>
          <p:cNvSpPr>
            <a:spLocks noGrp="1"/>
          </p:cNvSpPr>
          <p:nvPr>
            <p:ph idx="1"/>
          </p:nvPr>
        </p:nvSpPr>
        <p:spPr>
          <a:xfrm>
            <a:off x="0" y="787400"/>
            <a:ext cx="9144000" cy="6070600"/>
          </a:xfrm>
          <a:solidFill>
            <a:schemeClr val="accent3">
              <a:lumMod val="20000"/>
              <a:lumOff val="80000"/>
            </a:schemeClr>
          </a:solidFill>
        </p:spPr>
        <p:txBody>
          <a:bodyPr/>
          <a:lstStyle/>
          <a:p>
            <a:r>
              <a:rPr lang="fr-FR" dirty="0" smtClean="0"/>
              <a:t>Les coûts-bénéfices de ces territoires sont:</a:t>
            </a:r>
          </a:p>
          <a:p>
            <a:pPr lvl="1"/>
            <a:r>
              <a:rPr lang="fr-FR" dirty="0" smtClean="0"/>
              <a:t>Diminution de la possibilité forestière, des emplois directs et des retombées économiques directes</a:t>
            </a:r>
          </a:p>
          <a:p>
            <a:pPr lvl="1"/>
            <a:r>
              <a:rPr lang="fr-FR" dirty="0" smtClean="0"/>
              <a:t>Qualité d’habitat de l’orignal dans les territoires d’intérêt plus faible ou égale au reste du territoire</a:t>
            </a:r>
          </a:p>
          <a:p>
            <a:pPr lvl="1"/>
            <a:r>
              <a:rPr lang="fr-FR" dirty="0" smtClean="0"/>
              <a:t>Impacts nuls sur l’acériculture</a:t>
            </a:r>
          </a:p>
          <a:p>
            <a:pPr lvl="1"/>
            <a:r>
              <a:rPr lang="fr-FR" dirty="0" smtClean="0"/>
              <a:t>Contribution à l’atteinte des cibles régionales de vieilles forêts et de forêts d’intérieur</a:t>
            </a:r>
          </a:p>
          <a:p>
            <a:pPr lvl="1"/>
            <a:r>
              <a:rPr lang="fr-FR" dirty="0" smtClean="0"/>
              <a:t>Faible impact sur les autres ressources</a:t>
            </a:r>
          </a:p>
          <a:p>
            <a:pPr lvl="1"/>
            <a:r>
              <a:rPr lang="fr-FR" dirty="0" smtClean="0"/>
              <a:t>Impact généralement positif sur le </a:t>
            </a:r>
            <a:r>
              <a:rPr lang="fr-FR" dirty="0" err="1" smtClean="0"/>
              <a:t>récréotourisme</a:t>
            </a:r>
            <a:endParaRPr lang="fr-FR" dirty="0" smtClean="0"/>
          </a:p>
          <a:p>
            <a:pPr lvl="1"/>
            <a:r>
              <a:rPr lang="fr-FR" dirty="0" smtClean="0"/>
              <a:t>Augmentation de la résistance du système de conservation aux changements climatiques</a:t>
            </a:r>
            <a:endParaRPr lang="fr-FR"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119</a:t>
            </a:fld>
            <a:endParaRPr lang="fr-FR"/>
          </a:p>
        </p:txBody>
      </p:sp>
    </p:spTree>
    <p:extLst>
      <p:ext uri="{BB962C8B-B14F-4D97-AF65-F5344CB8AC3E}">
        <p14:creationId xmlns:p14="http://schemas.microsoft.com/office/powerpoint/2010/main" val="3588230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20" y="61278"/>
            <a:ext cx="9093200" cy="1218882"/>
          </a:xfrm>
        </p:spPr>
        <p:txBody>
          <a:bodyPr/>
          <a:lstStyle/>
          <a:p>
            <a:r>
              <a:rPr lang="fr-FR" sz="4000" dirty="0" smtClean="0"/>
              <a:t>Démarche d’identification des territoires d’intérêt pour la création d’aires protégées</a:t>
            </a:r>
            <a:endParaRPr lang="fr-FR" sz="4000" dirty="0"/>
          </a:p>
        </p:txBody>
      </p:sp>
      <p:sp>
        <p:nvSpPr>
          <p:cNvPr id="3" name="Espace réservé du contenu 2"/>
          <p:cNvSpPr>
            <a:spLocks noGrp="1"/>
          </p:cNvSpPr>
          <p:nvPr>
            <p:ph idx="1"/>
          </p:nvPr>
        </p:nvSpPr>
        <p:spPr>
          <a:xfrm>
            <a:off x="121920" y="1600200"/>
            <a:ext cx="8920480" cy="5257800"/>
          </a:xfrm>
        </p:spPr>
        <p:txBody>
          <a:bodyPr/>
          <a:lstStyle/>
          <a:p>
            <a:pPr marL="514350" indent="-514350">
              <a:buFont typeface="+mj-lt"/>
              <a:buAutoNum type="arabicPeriod"/>
            </a:pPr>
            <a:r>
              <a:rPr lang="fr-FR" sz="2800" dirty="0" smtClean="0"/>
              <a:t>Réalisation d’une analyse de carence</a:t>
            </a:r>
          </a:p>
          <a:p>
            <a:pPr marL="514350" indent="-514350">
              <a:buFont typeface="+mj-lt"/>
              <a:buAutoNum type="arabicPeriod"/>
            </a:pPr>
            <a:r>
              <a:rPr lang="fr-FR" sz="2800" dirty="0" smtClean="0"/>
              <a:t>Identification d’opportunités de conservation (territoires) pouvant réduire ces carences</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12</a:t>
            </a:fld>
            <a:endParaRPr lang="fr-FR"/>
          </a:p>
        </p:txBody>
      </p:sp>
      <p:pic>
        <p:nvPicPr>
          <p:cNvPr id="8" name="Image 7"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73523693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10049"/>
            <a:ext cx="8229600" cy="1143000"/>
          </a:xfrm>
        </p:spPr>
        <p:txBody>
          <a:bodyPr/>
          <a:lstStyle/>
          <a:p>
            <a:r>
              <a:rPr lang="fr-FR" sz="6000" b="1" dirty="0" smtClean="0"/>
              <a:t>Questions ?</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120</a:t>
            </a:fld>
            <a:endParaRPr lang="fr-FR"/>
          </a:p>
        </p:txBody>
      </p:sp>
    </p:spTree>
    <p:extLst>
      <p:ext uri="{BB962C8B-B14F-4D97-AF65-F5344CB8AC3E}">
        <p14:creationId xmlns:p14="http://schemas.microsoft.com/office/powerpoint/2010/main" val="320106060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sz="4000" dirty="0" smtClean="0"/>
              <a:t>Impact de l’implantation progressive des aires protégées sur la possibilité forestière</a:t>
            </a:r>
            <a:endParaRPr lang="fr-FR" sz="40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619625856"/>
              </p:ext>
            </p:extLst>
          </p:nvPr>
        </p:nvGraphicFramePr>
        <p:xfrm>
          <a:off x="457200" y="1371600"/>
          <a:ext cx="8229600" cy="1483360"/>
        </p:xfrm>
        <a:graphic>
          <a:graphicData uri="http://schemas.openxmlformats.org/drawingml/2006/table">
            <a:tbl>
              <a:tblPr firstRow="1" bandRow="1">
                <a:tableStyleId>{EB344D84-9AFB-497E-A393-DC336BA19D2E}</a:tableStyleId>
              </a:tblPr>
              <a:tblGrid>
                <a:gridCol w="2743200"/>
                <a:gridCol w="2743200"/>
                <a:gridCol w="2743200"/>
              </a:tblGrid>
              <a:tr h="370840">
                <a:tc>
                  <a:txBody>
                    <a:bodyPr/>
                    <a:lstStyle/>
                    <a:p>
                      <a:r>
                        <a:rPr lang="fr-FR" dirty="0" smtClean="0">
                          <a:solidFill>
                            <a:schemeClr val="tx1"/>
                          </a:solidFill>
                        </a:rPr>
                        <a:t>Scénario</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dirty="0" smtClean="0">
                          <a:solidFill>
                            <a:schemeClr val="tx1"/>
                          </a:solidFill>
                        </a:rPr>
                        <a:t>UA 012-51</a:t>
                      </a:r>
                      <a:endParaRPr lang="fr-FR"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dirty="0" smtClean="0">
                          <a:solidFill>
                            <a:schemeClr val="tx1"/>
                          </a:solidFill>
                        </a:rPr>
                        <a:t>UA 012-52</a:t>
                      </a:r>
                      <a:endParaRPr lang="fr-FR" dirty="0">
                        <a:solidFill>
                          <a:schemeClr val="tx1"/>
                        </a:solidFill>
                      </a:endParaRPr>
                    </a:p>
                  </a:txBody>
                  <a:tcPr>
                    <a:lnL w="12700" cap="flat" cmpd="sng" algn="ctr">
                      <a:solidFill>
                        <a:scrgbClr r="0" g="0" b="0"/>
                      </a:solidFill>
                      <a:prstDash val="solid"/>
                      <a:round/>
                      <a:headEnd type="none" w="med" len="med"/>
                      <a:tailEnd type="none" w="med" len="med"/>
                    </a:lnL>
                  </a:tcPr>
                </a:tc>
              </a:tr>
              <a:tr h="370840">
                <a:tc>
                  <a:txBody>
                    <a:bodyPr/>
                    <a:lstStyle/>
                    <a:p>
                      <a:r>
                        <a:rPr lang="fr-FR" dirty="0" smtClean="0">
                          <a:solidFill>
                            <a:schemeClr val="tx1"/>
                          </a:solidFill>
                        </a:rPr>
                        <a:t>Aires protégées</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b="0" dirty="0" smtClean="0">
                          <a:solidFill>
                            <a:srgbClr val="FF0000"/>
                          </a:solidFill>
                        </a:rPr>
                        <a:t>-4,6</a:t>
                      </a:r>
                      <a:endParaRPr lang="fr-FR"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b="0" dirty="0" smtClean="0">
                          <a:solidFill>
                            <a:srgbClr val="FF0000"/>
                          </a:solidFill>
                        </a:rPr>
                        <a:t>-7,2</a:t>
                      </a:r>
                      <a:endParaRPr lang="fr-FR" b="0" dirty="0">
                        <a:solidFill>
                          <a:srgbClr val="FF0000"/>
                        </a:solidFill>
                      </a:endParaRPr>
                    </a:p>
                  </a:txBody>
                  <a:tcPr>
                    <a:lnL w="12700" cap="flat" cmpd="sng" algn="ctr">
                      <a:solidFill>
                        <a:scrgbClr r="0" g="0" b="0"/>
                      </a:solidFill>
                      <a:prstDash val="solid"/>
                      <a:round/>
                      <a:headEnd type="none" w="med" len="med"/>
                      <a:tailEnd type="none" w="med" len="med"/>
                    </a:lnL>
                  </a:tcPr>
                </a:tc>
              </a:tr>
              <a:tr h="370840">
                <a:tc>
                  <a:txBody>
                    <a:bodyPr/>
                    <a:lstStyle/>
                    <a:p>
                      <a:r>
                        <a:rPr lang="fr-FR" dirty="0" smtClean="0">
                          <a:solidFill>
                            <a:schemeClr val="tx1"/>
                          </a:solidFill>
                        </a:rPr>
                        <a:t>Implantation dans 10 ans</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b="0" dirty="0" smtClean="0">
                          <a:solidFill>
                            <a:srgbClr val="FF0000"/>
                          </a:solidFill>
                        </a:rPr>
                        <a:t>-3,0</a:t>
                      </a:r>
                      <a:endParaRPr lang="fr-FR"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b="0" dirty="0" smtClean="0">
                          <a:solidFill>
                            <a:srgbClr val="FF0000"/>
                          </a:solidFill>
                        </a:rPr>
                        <a:t>-3,9</a:t>
                      </a:r>
                      <a:endParaRPr lang="fr-FR" b="0" dirty="0">
                        <a:solidFill>
                          <a:srgbClr val="FF0000"/>
                        </a:solidFill>
                      </a:endParaRPr>
                    </a:p>
                  </a:txBody>
                  <a:tcPr>
                    <a:lnL w="12700" cap="flat" cmpd="sng" algn="ctr">
                      <a:solidFill>
                        <a:scrgbClr r="0" g="0" b="0"/>
                      </a:solidFill>
                      <a:prstDash val="solid"/>
                      <a:round/>
                      <a:headEnd type="none" w="med" len="med"/>
                      <a:tailEnd type="none" w="med" len="med"/>
                    </a:lnL>
                  </a:tcPr>
                </a:tc>
              </a:tr>
              <a:tr h="370840">
                <a:tc>
                  <a:txBody>
                    <a:bodyPr/>
                    <a:lstStyle/>
                    <a:p>
                      <a:r>
                        <a:rPr lang="fr-FR" dirty="0" smtClean="0">
                          <a:solidFill>
                            <a:schemeClr val="tx1"/>
                          </a:solidFill>
                        </a:rPr>
                        <a:t>Implantation dans 20 ans</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b="0" dirty="0" smtClean="0">
                          <a:solidFill>
                            <a:srgbClr val="FF0000"/>
                          </a:solidFill>
                        </a:rPr>
                        <a:t>-2,0</a:t>
                      </a:r>
                      <a:endParaRPr lang="fr-FR"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b="0" dirty="0" smtClean="0">
                          <a:solidFill>
                            <a:srgbClr val="FF0000"/>
                          </a:solidFill>
                        </a:rPr>
                        <a:t>-3,0</a:t>
                      </a:r>
                      <a:endParaRPr lang="fr-FR" b="0" dirty="0">
                        <a:solidFill>
                          <a:srgbClr val="FF0000"/>
                        </a:solidFill>
                      </a:endParaRPr>
                    </a:p>
                  </a:txBody>
                  <a:tcPr>
                    <a:lnL w="12700" cap="flat" cmpd="sng" algn="ctr">
                      <a:solidFill>
                        <a:scrgbClr r="0" g="0" b="0"/>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121</a:t>
            </a:fld>
            <a:endParaRPr lang="fr-FR"/>
          </a:p>
        </p:txBody>
      </p:sp>
      <p:graphicFrame>
        <p:nvGraphicFramePr>
          <p:cNvPr id="6" name="Espace réservé du contenu 4"/>
          <p:cNvGraphicFramePr>
            <a:graphicFrameLocks/>
          </p:cNvGraphicFramePr>
          <p:nvPr>
            <p:extLst>
              <p:ext uri="{D42A27DB-BD31-4B8C-83A1-F6EECF244321}">
                <p14:modId xmlns:p14="http://schemas.microsoft.com/office/powerpoint/2010/main" val="2913170192"/>
              </p:ext>
            </p:extLst>
          </p:nvPr>
        </p:nvGraphicFramePr>
        <p:xfrm>
          <a:off x="457200" y="5232400"/>
          <a:ext cx="8229600" cy="1112520"/>
        </p:xfrm>
        <a:graphic>
          <a:graphicData uri="http://schemas.openxmlformats.org/drawingml/2006/table">
            <a:tbl>
              <a:tblPr firstRow="1" bandRow="1">
                <a:tableStyleId>{EB344D84-9AFB-497E-A393-DC336BA19D2E}</a:tableStyleId>
              </a:tblPr>
              <a:tblGrid>
                <a:gridCol w="2743200"/>
                <a:gridCol w="2743200"/>
                <a:gridCol w="2743200"/>
              </a:tblGrid>
              <a:tr h="370840">
                <a:tc>
                  <a:txBody>
                    <a:bodyPr/>
                    <a:lstStyle/>
                    <a:p>
                      <a:r>
                        <a:rPr lang="fr-FR" dirty="0" smtClean="0">
                          <a:solidFill>
                            <a:schemeClr val="tx1"/>
                          </a:solidFill>
                        </a:rPr>
                        <a:t>Scénario</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dirty="0" smtClean="0">
                          <a:solidFill>
                            <a:schemeClr val="tx1"/>
                          </a:solidFill>
                        </a:rPr>
                        <a:t>UA 012-51</a:t>
                      </a:r>
                      <a:endParaRPr lang="fr-FR"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dirty="0" smtClean="0">
                          <a:solidFill>
                            <a:schemeClr val="tx1"/>
                          </a:solidFill>
                        </a:rPr>
                        <a:t>UA 012-52</a:t>
                      </a:r>
                      <a:endParaRPr lang="fr-FR" dirty="0">
                        <a:solidFill>
                          <a:schemeClr val="tx1"/>
                        </a:solidFill>
                      </a:endParaRPr>
                    </a:p>
                  </a:txBody>
                  <a:tcPr>
                    <a:lnL w="12700" cap="flat" cmpd="sng" algn="ctr">
                      <a:solidFill>
                        <a:scrgbClr r="0" g="0" b="0"/>
                      </a:solidFill>
                      <a:prstDash val="solid"/>
                      <a:round/>
                      <a:headEnd type="none" w="med" len="med"/>
                      <a:tailEnd type="none" w="med" len="med"/>
                    </a:lnL>
                  </a:tcPr>
                </a:tc>
              </a:tr>
              <a:tr h="370840">
                <a:tc>
                  <a:txBody>
                    <a:bodyPr/>
                    <a:lstStyle/>
                    <a:p>
                      <a:r>
                        <a:rPr lang="fr-FR" dirty="0" smtClean="0">
                          <a:solidFill>
                            <a:schemeClr val="tx1"/>
                          </a:solidFill>
                        </a:rPr>
                        <a:t>Implantation dans 10 ans</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b="0" dirty="0" smtClean="0">
                          <a:solidFill>
                            <a:schemeClr val="tx1"/>
                          </a:solidFill>
                        </a:rPr>
                        <a:t>31 %</a:t>
                      </a:r>
                      <a:endParaRPr lang="fr-FR"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b="0" dirty="0" smtClean="0">
                          <a:solidFill>
                            <a:schemeClr val="tx1"/>
                          </a:solidFill>
                        </a:rPr>
                        <a:t>50 %</a:t>
                      </a:r>
                      <a:endParaRPr lang="fr-FR" b="0" dirty="0">
                        <a:solidFill>
                          <a:schemeClr val="tx1"/>
                        </a:solidFill>
                      </a:endParaRPr>
                    </a:p>
                  </a:txBody>
                  <a:tcPr>
                    <a:lnL w="12700" cap="flat" cmpd="sng" algn="ctr">
                      <a:solidFill>
                        <a:scrgbClr r="0" g="0" b="0"/>
                      </a:solidFill>
                      <a:prstDash val="solid"/>
                      <a:round/>
                      <a:headEnd type="none" w="med" len="med"/>
                      <a:tailEnd type="none" w="med" len="med"/>
                    </a:lnL>
                  </a:tcPr>
                </a:tc>
              </a:tr>
              <a:tr h="370840">
                <a:tc>
                  <a:txBody>
                    <a:bodyPr/>
                    <a:lstStyle/>
                    <a:p>
                      <a:r>
                        <a:rPr lang="fr-FR" dirty="0" smtClean="0">
                          <a:solidFill>
                            <a:schemeClr val="tx1"/>
                          </a:solidFill>
                        </a:rPr>
                        <a:t>Implantation dans 20 ans</a:t>
                      </a:r>
                      <a:endParaRPr lang="fr-FR" dirty="0">
                        <a:solidFill>
                          <a:schemeClr val="tx1"/>
                        </a:solidFill>
                      </a:endParaRPr>
                    </a:p>
                  </a:txBody>
                  <a:tcPr>
                    <a:lnR w="12700" cap="flat" cmpd="sng" algn="ctr">
                      <a:solidFill>
                        <a:scrgbClr r="0" g="0" b="0"/>
                      </a:solidFill>
                      <a:prstDash val="solid"/>
                      <a:round/>
                      <a:headEnd type="none" w="med" len="med"/>
                      <a:tailEnd type="none" w="med" len="med"/>
                    </a:lnR>
                  </a:tcPr>
                </a:tc>
                <a:tc>
                  <a:txBody>
                    <a:bodyPr/>
                    <a:lstStyle/>
                    <a:p>
                      <a:pPr algn="ctr"/>
                      <a:r>
                        <a:rPr lang="fr-FR" b="0" dirty="0" smtClean="0">
                          <a:solidFill>
                            <a:schemeClr val="tx1"/>
                          </a:solidFill>
                        </a:rPr>
                        <a:t>54</a:t>
                      </a:r>
                      <a:r>
                        <a:rPr lang="fr-FR" b="0" baseline="0" dirty="0" smtClean="0">
                          <a:solidFill>
                            <a:schemeClr val="tx1"/>
                          </a:solidFill>
                        </a:rPr>
                        <a:t> %</a:t>
                      </a:r>
                      <a:endParaRPr lang="fr-FR"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fr-FR" b="0" dirty="0" smtClean="0">
                          <a:solidFill>
                            <a:schemeClr val="tx1"/>
                          </a:solidFill>
                        </a:rPr>
                        <a:t>66</a:t>
                      </a:r>
                      <a:r>
                        <a:rPr lang="fr-FR" b="0" baseline="0" dirty="0" smtClean="0">
                          <a:solidFill>
                            <a:schemeClr val="tx1"/>
                          </a:solidFill>
                        </a:rPr>
                        <a:t> %</a:t>
                      </a:r>
                      <a:endParaRPr lang="fr-FR" b="0" dirty="0">
                        <a:solidFill>
                          <a:schemeClr val="tx1"/>
                        </a:solidFill>
                      </a:endParaRPr>
                    </a:p>
                  </a:txBody>
                  <a:tcPr>
                    <a:lnL w="12700" cap="flat" cmpd="sng" algn="ctr">
                      <a:solidFill>
                        <a:scrgbClr r="0" g="0" b="0"/>
                      </a:solidFill>
                      <a:prstDash val="solid"/>
                      <a:round/>
                      <a:headEnd type="none" w="med" len="med"/>
                      <a:tailEnd type="none" w="med" len="med"/>
                    </a:lnL>
                  </a:tcPr>
                </a:tc>
              </a:tr>
            </a:tbl>
          </a:graphicData>
        </a:graphic>
      </p:graphicFrame>
      <p:sp>
        <p:nvSpPr>
          <p:cNvPr id="7" name="Titre 1"/>
          <p:cNvSpPr txBox="1">
            <a:spLocks/>
          </p:cNvSpPr>
          <p:nvPr/>
        </p:nvSpPr>
        <p:spPr bwMode="auto">
          <a:xfrm>
            <a:off x="0" y="3225800"/>
            <a:ext cx="9144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fr-FR" sz="4000" dirty="0" smtClean="0"/>
              <a:t>Proportion des aires protégées coupée avant leur implantation dans un scénario d’implantation progressive</a:t>
            </a:r>
            <a:endParaRPr lang="fr-FR" sz="4000" dirty="0"/>
          </a:p>
        </p:txBody>
      </p:sp>
      <p:sp>
        <p:nvSpPr>
          <p:cNvPr id="8" name="Rectangle 7"/>
          <p:cNvSpPr/>
          <p:nvPr/>
        </p:nvSpPr>
        <p:spPr>
          <a:xfrm>
            <a:off x="457201" y="2110878"/>
            <a:ext cx="8229600" cy="744082"/>
          </a:xfrm>
          <a:prstGeom prst="rect">
            <a:avLst/>
          </a:prstGeom>
          <a:noFill/>
          <a:ln w="38100" cmpd="sng">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4161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122</a:t>
            </a:fld>
            <a:endParaRPr lang="fr-FR"/>
          </a:p>
        </p:txBody>
      </p:sp>
      <p:pic>
        <p:nvPicPr>
          <p:cNvPr id="6" name="Image 5" descr="TII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7" name="ZoneTexte 6"/>
          <p:cNvSpPr txBox="1"/>
          <p:nvPr/>
        </p:nvSpPr>
        <p:spPr>
          <a:xfrm>
            <a:off x="264160" y="142240"/>
            <a:ext cx="2829471" cy="1938992"/>
          </a:xfrm>
          <a:prstGeom prst="rect">
            <a:avLst/>
          </a:prstGeom>
          <a:noFill/>
        </p:spPr>
        <p:txBody>
          <a:bodyPr wrap="none" rtlCol="0">
            <a:spAutoFit/>
          </a:bodyPr>
          <a:lstStyle/>
          <a:p>
            <a:r>
              <a:rPr lang="fr-FR" sz="2400" b="1" dirty="0" smtClean="0"/>
              <a:t>Les incontournables:</a:t>
            </a:r>
          </a:p>
          <a:p>
            <a:r>
              <a:rPr lang="fr-FR" sz="2400" b="1" dirty="0" smtClean="0"/>
              <a:t>Ils permettent tous</a:t>
            </a:r>
          </a:p>
          <a:p>
            <a:r>
              <a:rPr lang="fr-FR" sz="2400" b="1" dirty="0" smtClean="0"/>
              <a:t>de répondre à des</a:t>
            </a:r>
          </a:p>
          <a:p>
            <a:r>
              <a:rPr lang="fr-FR" sz="2400" b="1" dirty="0" smtClean="0"/>
              <a:t>carences exclusives</a:t>
            </a:r>
          </a:p>
          <a:p>
            <a:r>
              <a:rPr lang="fr-FR" sz="2400" b="1" dirty="0" smtClean="0"/>
              <a:t>au Bas-Saint-Laurent</a:t>
            </a:r>
            <a:endParaRPr lang="fr-FR" sz="2400" b="1" dirty="0"/>
          </a:p>
        </p:txBody>
      </p:sp>
      <p:sp>
        <p:nvSpPr>
          <p:cNvPr id="8" name="Légende encadrée 1 7"/>
          <p:cNvSpPr/>
          <p:nvPr/>
        </p:nvSpPr>
        <p:spPr>
          <a:xfrm>
            <a:off x="1828800" y="5085080"/>
            <a:ext cx="2336800" cy="1432560"/>
          </a:xfrm>
          <a:prstGeom prst="borderCallout1">
            <a:avLst>
              <a:gd name="adj1" fmla="val 49246"/>
              <a:gd name="adj2" fmla="val -942"/>
              <a:gd name="adj3" fmla="val 71366"/>
              <a:gd name="adj4" fmla="val -17898"/>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Forêts feuillues</a:t>
            </a:r>
          </a:p>
          <a:p>
            <a:pPr algn="ctr"/>
            <a:r>
              <a:rPr lang="fr-FR" dirty="0" smtClean="0">
                <a:solidFill>
                  <a:schemeClr val="tx1"/>
                </a:solidFill>
              </a:rPr>
              <a:t>Grand lac</a:t>
            </a:r>
            <a:endParaRPr lang="fr-FR" dirty="0">
              <a:solidFill>
                <a:schemeClr val="tx1"/>
              </a:solidFill>
            </a:endParaRPr>
          </a:p>
        </p:txBody>
      </p:sp>
      <p:sp>
        <p:nvSpPr>
          <p:cNvPr id="9" name="Légende encadrée 1 8"/>
          <p:cNvSpPr/>
          <p:nvPr/>
        </p:nvSpPr>
        <p:spPr>
          <a:xfrm>
            <a:off x="264160" y="2225040"/>
            <a:ext cx="2336800" cy="1432560"/>
          </a:xfrm>
          <a:prstGeom prst="borderCallout1">
            <a:avLst>
              <a:gd name="adj1" fmla="val 49955"/>
              <a:gd name="adj2" fmla="val 100797"/>
              <a:gd name="adj3" fmla="val 64274"/>
              <a:gd name="adj4" fmla="val 125581"/>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Grands lacs</a:t>
            </a:r>
          </a:p>
          <a:p>
            <a:pPr algn="ctr"/>
            <a:r>
              <a:rPr lang="fr-FR" dirty="0" smtClean="0">
                <a:solidFill>
                  <a:schemeClr val="tx1"/>
                </a:solidFill>
              </a:rPr>
              <a:t>Intégrité écologique </a:t>
            </a:r>
            <a:endParaRPr lang="fr-FR" dirty="0">
              <a:solidFill>
                <a:schemeClr val="tx1"/>
              </a:solidFill>
            </a:endParaRPr>
          </a:p>
        </p:txBody>
      </p:sp>
      <p:sp>
        <p:nvSpPr>
          <p:cNvPr id="10" name="Légende encadrée 1 9"/>
          <p:cNvSpPr/>
          <p:nvPr/>
        </p:nvSpPr>
        <p:spPr>
          <a:xfrm>
            <a:off x="6482080" y="4368800"/>
            <a:ext cx="2336800" cy="1987550"/>
          </a:xfrm>
          <a:prstGeom prst="borderCallout1">
            <a:avLst>
              <a:gd name="adj1" fmla="val 49246"/>
              <a:gd name="adj2" fmla="val -942"/>
              <a:gd name="adj3" fmla="val -21874"/>
              <a:gd name="adj4" fmla="val -30072"/>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Ensemble physiographique très en carences</a:t>
            </a:r>
          </a:p>
          <a:p>
            <a:pPr algn="ctr"/>
            <a:r>
              <a:rPr lang="fr-FR" dirty="0" smtClean="0">
                <a:solidFill>
                  <a:schemeClr val="tx1"/>
                </a:solidFill>
              </a:rPr>
              <a:t>Seul territoire proposé</a:t>
            </a:r>
          </a:p>
          <a:p>
            <a:pPr algn="ctr"/>
            <a:r>
              <a:rPr lang="fr-FR" dirty="0" smtClean="0">
                <a:solidFill>
                  <a:schemeClr val="tx1"/>
                </a:solidFill>
              </a:rPr>
              <a:t>Discussions nécessaires avec la Gaspésie</a:t>
            </a:r>
            <a:endParaRPr lang="fr-FR" dirty="0">
              <a:solidFill>
                <a:schemeClr val="tx1"/>
              </a:solidFill>
            </a:endParaRPr>
          </a:p>
        </p:txBody>
      </p:sp>
      <p:sp>
        <p:nvSpPr>
          <p:cNvPr id="11" name="Légende encadrée 1 10"/>
          <p:cNvSpPr/>
          <p:nvPr/>
        </p:nvSpPr>
        <p:spPr>
          <a:xfrm>
            <a:off x="6553200" y="2458720"/>
            <a:ext cx="2336800" cy="1432560"/>
          </a:xfrm>
          <a:prstGeom prst="borderCallout1">
            <a:avLst>
              <a:gd name="adj1" fmla="val 310"/>
              <a:gd name="adj2" fmla="val 49493"/>
              <a:gd name="adj3" fmla="val -21543"/>
              <a:gd name="adj4" fmla="val 13841"/>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Présence de « Terrain », de façon concentrée (rare)</a:t>
            </a:r>
          </a:p>
          <a:p>
            <a:pPr algn="ctr"/>
            <a:r>
              <a:rPr lang="fr-FR" dirty="0" smtClean="0">
                <a:solidFill>
                  <a:schemeClr val="tx1"/>
                </a:solidFill>
              </a:rPr>
              <a:t>Milieux humides</a:t>
            </a:r>
            <a:endParaRPr lang="fr-FR" dirty="0">
              <a:solidFill>
                <a:schemeClr val="tx1"/>
              </a:solidFill>
            </a:endParaRPr>
          </a:p>
        </p:txBody>
      </p:sp>
      <p:sp>
        <p:nvSpPr>
          <p:cNvPr id="12" name="Légende encadrée 1 11"/>
          <p:cNvSpPr/>
          <p:nvPr/>
        </p:nvSpPr>
        <p:spPr>
          <a:xfrm>
            <a:off x="4023360" y="294640"/>
            <a:ext cx="2336800" cy="1432560"/>
          </a:xfrm>
          <a:prstGeom prst="borderCallout1">
            <a:avLst>
              <a:gd name="adj1" fmla="val 49955"/>
              <a:gd name="adj2" fmla="val 99928"/>
              <a:gd name="adj3" fmla="val 52925"/>
              <a:gd name="adj4" fmla="val 130798"/>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Caribou</a:t>
            </a:r>
          </a:p>
          <a:p>
            <a:pPr algn="ctr"/>
            <a:r>
              <a:rPr lang="fr-FR" dirty="0" smtClean="0">
                <a:solidFill>
                  <a:schemeClr val="tx1"/>
                </a:solidFill>
              </a:rPr>
              <a:t>Plusieurs espèces menacées</a:t>
            </a:r>
            <a:endParaRPr lang="fr-FR" dirty="0">
              <a:solidFill>
                <a:schemeClr val="tx1"/>
              </a:solidFill>
            </a:endParaRPr>
          </a:p>
        </p:txBody>
      </p:sp>
    </p:spTree>
    <p:extLst>
      <p:ext uri="{BB962C8B-B14F-4D97-AF65-F5344CB8AC3E}">
        <p14:creationId xmlns:p14="http://schemas.microsoft.com/office/powerpoint/2010/main" val="2826194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123</a:t>
            </a:fld>
            <a:endParaRPr lang="fr-FR"/>
          </a:p>
        </p:txBody>
      </p:sp>
      <p:pic>
        <p:nvPicPr>
          <p:cNvPr id="2" name="Image 1" descr="TI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7" name="ZoneTexte 6"/>
          <p:cNvSpPr txBox="1"/>
          <p:nvPr/>
        </p:nvSpPr>
        <p:spPr>
          <a:xfrm>
            <a:off x="264160" y="142240"/>
            <a:ext cx="3429144" cy="1569660"/>
          </a:xfrm>
          <a:prstGeom prst="rect">
            <a:avLst/>
          </a:prstGeom>
          <a:noFill/>
        </p:spPr>
        <p:txBody>
          <a:bodyPr wrap="none" rtlCol="0">
            <a:spAutoFit/>
          </a:bodyPr>
          <a:lstStyle/>
          <a:p>
            <a:r>
              <a:rPr lang="fr-FR" sz="2400" b="1" dirty="0" smtClean="0"/>
              <a:t>Les autres territoires:</a:t>
            </a:r>
          </a:p>
          <a:p>
            <a:r>
              <a:rPr lang="fr-FR" sz="2400" b="1" dirty="0" smtClean="0"/>
              <a:t>Ils permettent également</a:t>
            </a:r>
          </a:p>
          <a:p>
            <a:r>
              <a:rPr lang="fr-FR" sz="2400" b="1" dirty="0" smtClean="0"/>
              <a:t>de répondre à des</a:t>
            </a:r>
          </a:p>
          <a:p>
            <a:r>
              <a:rPr lang="fr-FR" sz="2400" b="1" dirty="0" smtClean="0"/>
              <a:t>carences</a:t>
            </a:r>
            <a:endParaRPr lang="fr-FR" sz="2400" b="1" dirty="0"/>
          </a:p>
        </p:txBody>
      </p:sp>
      <p:sp>
        <p:nvSpPr>
          <p:cNvPr id="8" name="Légende encadrée 1 7"/>
          <p:cNvSpPr/>
          <p:nvPr/>
        </p:nvSpPr>
        <p:spPr>
          <a:xfrm>
            <a:off x="264160" y="3287395"/>
            <a:ext cx="2336800" cy="1432560"/>
          </a:xfrm>
          <a:prstGeom prst="borderCallout1">
            <a:avLst>
              <a:gd name="adj1" fmla="val 101019"/>
              <a:gd name="adj2" fmla="val 49928"/>
              <a:gd name="adj3" fmla="val 155054"/>
              <a:gd name="adj4" fmla="val 55580"/>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Alternative au Lac de l’Est</a:t>
            </a:r>
            <a:endParaRPr lang="fr-FR" dirty="0">
              <a:solidFill>
                <a:schemeClr val="tx1"/>
              </a:solidFill>
            </a:endParaRPr>
          </a:p>
        </p:txBody>
      </p:sp>
      <p:sp>
        <p:nvSpPr>
          <p:cNvPr id="11" name="Légende encadrée 1 10"/>
          <p:cNvSpPr/>
          <p:nvPr/>
        </p:nvSpPr>
        <p:spPr>
          <a:xfrm>
            <a:off x="3693304" y="787400"/>
            <a:ext cx="2336800" cy="1432560"/>
          </a:xfrm>
          <a:prstGeom prst="borderCallout1">
            <a:avLst>
              <a:gd name="adj1" fmla="val 49955"/>
              <a:gd name="adj2" fmla="val 99928"/>
              <a:gd name="adj3" fmla="val 55053"/>
              <a:gd name="adj4" fmla="val 196450"/>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Responsabilité partagée avec la Gaspésie</a:t>
            </a:r>
          </a:p>
          <a:p>
            <a:pPr algn="ctr"/>
            <a:r>
              <a:rPr lang="fr-FR" dirty="0" smtClean="0">
                <a:solidFill>
                  <a:schemeClr val="tx1"/>
                </a:solidFill>
              </a:rPr>
              <a:t>Alternatives en Gaspésie</a:t>
            </a:r>
            <a:endParaRPr lang="fr-FR" dirty="0">
              <a:solidFill>
                <a:schemeClr val="tx1"/>
              </a:solidFill>
            </a:endParaRPr>
          </a:p>
        </p:txBody>
      </p:sp>
      <p:cxnSp>
        <p:nvCxnSpPr>
          <p:cNvPr id="5" name="Connecteur droit 4"/>
          <p:cNvCxnSpPr>
            <a:stCxn id="8" idx="1"/>
          </p:cNvCxnSpPr>
          <p:nvPr/>
        </p:nvCxnSpPr>
        <p:spPr>
          <a:xfrm flipH="1">
            <a:off x="762000" y="4719955"/>
            <a:ext cx="670560" cy="112204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Connecteur droit 12"/>
          <p:cNvCxnSpPr>
            <a:endCxn id="11" idx="0"/>
          </p:cNvCxnSpPr>
          <p:nvPr/>
        </p:nvCxnSpPr>
        <p:spPr>
          <a:xfrm flipH="1" flipV="1">
            <a:off x="6030104" y="1503680"/>
            <a:ext cx="594216" cy="135128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093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 y="797878"/>
            <a:ext cx="9093200" cy="1218882"/>
          </a:xfrm>
        </p:spPr>
        <p:txBody>
          <a:bodyPr/>
          <a:lstStyle/>
          <a:p>
            <a:r>
              <a:rPr lang="fr-FR" sz="4000" dirty="0" smtClean="0"/>
              <a:t>Démarche d’identification des territoires d’intérêt pour la création d’aires protégées</a:t>
            </a:r>
            <a:endParaRPr lang="fr-FR" sz="4000" dirty="0"/>
          </a:p>
        </p:txBody>
      </p:sp>
      <p:sp>
        <p:nvSpPr>
          <p:cNvPr id="3" name="Espace réservé du contenu 2"/>
          <p:cNvSpPr>
            <a:spLocks noGrp="1"/>
          </p:cNvSpPr>
          <p:nvPr>
            <p:ph idx="1"/>
          </p:nvPr>
        </p:nvSpPr>
        <p:spPr>
          <a:xfrm>
            <a:off x="121920" y="2336800"/>
            <a:ext cx="8920480" cy="4521200"/>
          </a:xfrm>
        </p:spPr>
        <p:txBody>
          <a:bodyPr/>
          <a:lstStyle/>
          <a:p>
            <a:pPr marL="514350" indent="-514350">
              <a:buFont typeface="+mj-lt"/>
              <a:buAutoNum type="arabicPeriod"/>
            </a:pPr>
            <a:r>
              <a:rPr lang="fr-FR" sz="2800" dirty="0" smtClean="0"/>
              <a:t>Réalisation d’une analyse de carence</a:t>
            </a:r>
          </a:p>
          <a:p>
            <a:pPr marL="514350" indent="-514350">
              <a:buFont typeface="+mj-lt"/>
              <a:buAutoNum type="arabicPeriod"/>
            </a:pPr>
            <a:r>
              <a:rPr lang="fr-FR" sz="2800" dirty="0" smtClean="0"/>
              <a:t>Identification d’opportunités de conservation (territoires) pouvant réduire ces carences</a:t>
            </a:r>
          </a:p>
          <a:p>
            <a:pPr marL="514350" indent="-514350">
              <a:buFont typeface="+mj-lt"/>
              <a:buAutoNum type="arabicPeriod"/>
            </a:pPr>
            <a:r>
              <a:rPr lang="fr-FR" sz="2800" dirty="0" smtClean="0"/>
              <a:t>Détermination des contraintes à l’établissement d’aires protégées</a:t>
            </a:r>
          </a:p>
        </p:txBody>
      </p:sp>
      <p:sp>
        <p:nvSpPr>
          <p:cNvPr id="4" name="Espace réservé du numéro de diapositive 3"/>
          <p:cNvSpPr>
            <a:spLocks noGrp="1"/>
          </p:cNvSpPr>
          <p:nvPr>
            <p:ph type="sldNum" sz="quarter" idx="12"/>
          </p:nvPr>
        </p:nvSpPr>
        <p:spPr>
          <a:xfrm>
            <a:off x="6553200" y="6381750"/>
            <a:ext cx="2133600" cy="365125"/>
          </a:xfrm>
        </p:spPr>
        <p:txBody>
          <a:bodyPr/>
          <a:lstStyle/>
          <a:p>
            <a:pPr>
              <a:defRPr/>
            </a:pPr>
            <a:fld id="{71237D6E-2C7E-AD48-8D61-59DBF15047F4}" type="slidenum">
              <a:rPr lang="fr-FR" smtClean="0"/>
              <a:pPr>
                <a:defRPr/>
              </a:pPr>
              <a:t>13</a:t>
            </a:fld>
            <a:endParaRPr lang="fr-FR" dirty="0"/>
          </a:p>
        </p:txBody>
      </p:sp>
    </p:spTree>
    <p:extLst>
      <p:ext uri="{BB962C8B-B14F-4D97-AF65-F5344CB8AC3E}">
        <p14:creationId xmlns:p14="http://schemas.microsoft.com/office/powerpoint/2010/main" val="3874757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 y="61278"/>
            <a:ext cx="9093200" cy="1218882"/>
          </a:xfrm>
        </p:spPr>
        <p:txBody>
          <a:bodyPr/>
          <a:lstStyle/>
          <a:p>
            <a:r>
              <a:rPr lang="fr-FR" sz="4000" dirty="0" smtClean="0"/>
              <a:t>Démarche d’identification des territoires d’intérêt pour la création d’aires protégées</a:t>
            </a:r>
            <a:endParaRPr lang="fr-FR" sz="4000" dirty="0"/>
          </a:p>
        </p:txBody>
      </p:sp>
      <p:sp>
        <p:nvSpPr>
          <p:cNvPr id="3" name="Espace réservé du contenu 2"/>
          <p:cNvSpPr>
            <a:spLocks noGrp="1"/>
          </p:cNvSpPr>
          <p:nvPr>
            <p:ph idx="1"/>
          </p:nvPr>
        </p:nvSpPr>
        <p:spPr>
          <a:xfrm>
            <a:off x="121920" y="1600200"/>
            <a:ext cx="8920480" cy="5257800"/>
          </a:xfrm>
        </p:spPr>
        <p:txBody>
          <a:bodyPr/>
          <a:lstStyle/>
          <a:p>
            <a:pPr marL="514350" indent="-514350">
              <a:buFont typeface="+mj-lt"/>
              <a:buAutoNum type="arabicPeriod"/>
            </a:pPr>
            <a:r>
              <a:rPr lang="fr-FR" sz="2800" dirty="0" smtClean="0"/>
              <a:t>Réalisation d’une analyse de carence</a:t>
            </a:r>
          </a:p>
          <a:p>
            <a:pPr marL="514350" indent="-514350">
              <a:buFont typeface="+mj-lt"/>
              <a:buAutoNum type="arabicPeriod"/>
            </a:pPr>
            <a:r>
              <a:rPr lang="fr-FR" sz="2800" dirty="0" smtClean="0"/>
              <a:t>Identification d’opportunités de conservation (territoires) pouvant réduire ces carences</a:t>
            </a:r>
          </a:p>
          <a:p>
            <a:pPr marL="514350" indent="-514350">
              <a:buFont typeface="+mj-lt"/>
              <a:buAutoNum type="arabicPeriod"/>
            </a:pPr>
            <a:r>
              <a:rPr lang="fr-FR" sz="2800" dirty="0" smtClean="0"/>
              <a:t>Détermination des contraintes à l’établissement d’aires protégées</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14</a:t>
            </a:fld>
            <a:endParaRPr lang="fr-FR"/>
          </a:p>
        </p:txBody>
      </p:sp>
      <p:pic>
        <p:nvPicPr>
          <p:cNvPr id="5" name="Image 4" descr="a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920" y="0"/>
            <a:ext cx="8875059" cy="6858000"/>
          </a:xfrm>
          <a:prstGeom prst="rect">
            <a:avLst/>
          </a:prstGeom>
        </p:spPr>
      </p:pic>
    </p:spTree>
    <p:extLst>
      <p:ext uri="{BB962C8B-B14F-4D97-AF65-F5344CB8AC3E}">
        <p14:creationId xmlns:p14="http://schemas.microsoft.com/office/powerpoint/2010/main" val="21736003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6738"/>
            <a:ext cx="8229600" cy="1143000"/>
          </a:xfrm>
        </p:spPr>
        <p:txBody>
          <a:bodyPr/>
          <a:lstStyle/>
          <a:p>
            <a:r>
              <a:rPr lang="fr-FR" dirty="0" smtClean="0"/>
              <a:t>Autres contraintes considérées</a:t>
            </a:r>
            <a:endParaRPr lang="fr-FR" dirty="0"/>
          </a:p>
        </p:txBody>
      </p:sp>
      <p:sp>
        <p:nvSpPr>
          <p:cNvPr id="3" name="Espace réservé du contenu 2"/>
          <p:cNvSpPr>
            <a:spLocks noGrp="1"/>
          </p:cNvSpPr>
          <p:nvPr>
            <p:ph idx="1"/>
          </p:nvPr>
        </p:nvSpPr>
        <p:spPr>
          <a:xfrm>
            <a:off x="457200" y="1892300"/>
            <a:ext cx="8229600" cy="4525963"/>
          </a:xfrm>
        </p:spPr>
        <p:txBody>
          <a:bodyPr/>
          <a:lstStyle/>
          <a:p>
            <a:r>
              <a:rPr lang="fr-FR" dirty="0" smtClean="0"/>
              <a:t>Érablières exploitées par l’acériculture</a:t>
            </a:r>
          </a:p>
          <a:p>
            <a:pPr marL="0" indent="0">
              <a:buNone/>
            </a:pPr>
            <a:endParaRPr lang="fr-FR" dirty="0" smtClean="0"/>
          </a:p>
          <a:p>
            <a:r>
              <a:rPr lang="fr-FR" dirty="0" smtClean="0"/>
              <a:t>Claims miniers</a:t>
            </a:r>
          </a:p>
          <a:p>
            <a:pPr marL="0" indent="0">
              <a:buNone/>
            </a:pPr>
            <a:endParaRPr lang="fr-FR" dirty="0" smtClean="0"/>
          </a:p>
          <a:p>
            <a:r>
              <a:rPr lang="fr-FR" dirty="0" smtClean="0"/>
              <a:t>Parcs éoliens</a:t>
            </a:r>
            <a:endParaRPr lang="fr-FR" dirty="0"/>
          </a:p>
        </p:txBody>
      </p:sp>
      <p:sp>
        <p:nvSpPr>
          <p:cNvPr id="4" name="Espace réservé du numéro de diapositive 3"/>
          <p:cNvSpPr>
            <a:spLocks noGrp="1"/>
          </p:cNvSpPr>
          <p:nvPr>
            <p:ph type="sldNum" sz="quarter" idx="12"/>
          </p:nvPr>
        </p:nvSpPr>
        <p:spPr>
          <a:xfrm>
            <a:off x="6553200" y="6324600"/>
            <a:ext cx="2133600" cy="365125"/>
          </a:xfrm>
        </p:spPr>
        <p:txBody>
          <a:bodyPr/>
          <a:lstStyle/>
          <a:p>
            <a:pPr>
              <a:defRPr/>
            </a:pPr>
            <a:fld id="{71237D6E-2C7E-AD48-8D61-59DBF15047F4}" type="slidenum">
              <a:rPr lang="fr-FR" smtClean="0"/>
              <a:pPr>
                <a:defRPr/>
              </a:pPr>
              <a:t>15</a:t>
            </a:fld>
            <a:endParaRPr lang="fr-FR" dirty="0"/>
          </a:p>
        </p:txBody>
      </p:sp>
    </p:spTree>
    <p:extLst>
      <p:ext uri="{BB962C8B-B14F-4D97-AF65-F5344CB8AC3E}">
        <p14:creationId xmlns:p14="http://schemas.microsoft.com/office/powerpoint/2010/main" val="29474177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97878"/>
            <a:ext cx="9144000" cy="853122"/>
          </a:xfrm>
        </p:spPr>
        <p:txBody>
          <a:bodyPr/>
          <a:lstStyle/>
          <a:p>
            <a:r>
              <a:rPr lang="fr-FR" sz="3200" b="1" dirty="0" smtClean="0"/>
              <a:t>Démarche d’identification des territoires d’intérêt pour la création d’aires protégées</a:t>
            </a:r>
            <a:endParaRPr lang="fr-FR" sz="3200" b="1" dirty="0"/>
          </a:p>
        </p:txBody>
      </p:sp>
      <p:sp>
        <p:nvSpPr>
          <p:cNvPr id="3" name="Espace réservé du contenu 2"/>
          <p:cNvSpPr>
            <a:spLocks noGrp="1"/>
          </p:cNvSpPr>
          <p:nvPr>
            <p:ph idx="1"/>
          </p:nvPr>
        </p:nvSpPr>
        <p:spPr>
          <a:xfrm>
            <a:off x="121920" y="1752600"/>
            <a:ext cx="8920480" cy="4521200"/>
          </a:xfrm>
        </p:spPr>
        <p:txBody>
          <a:bodyPr/>
          <a:lstStyle/>
          <a:p>
            <a:pPr marL="514350" indent="-514350">
              <a:buFont typeface="+mj-lt"/>
              <a:buAutoNum type="arabicPeriod"/>
            </a:pPr>
            <a:r>
              <a:rPr lang="fr-FR" sz="2800" dirty="0" smtClean="0"/>
              <a:t>Réalisation d’une analyse de carence</a:t>
            </a:r>
          </a:p>
          <a:p>
            <a:pPr marL="514350" indent="-514350">
              <a:buFont typeface="+mj-lt"/>
              <a:buAutoNum type="arabicPeriod"/>
            </a:pPr>
            <a:r>
              <a:rPr lang="fr-FR" sz="2800" dirty="0" smtClean="0"/>
              <a:t>Identification d’opportunités de conservation (territoires) pouvant réduire ces carences</a:t>
            </a:r>
          </a:p>
          <a:p>
            <a:pPr marL="514350" indent="-514350">
              <a:buFont typeface="+mj-lt"/>
              <a:buAutoNum type="arabicPeriod"/>
            </a:pPr>
            <a:r>
              <a:rPr lang="fr-FR" sz="2800" dirty="0" smtClean="0"/>
              <a:t>Détermination des contraintes à l’établissement d’aires protégées</a:t>
            </a:r>
          </a:p>
          <a:p>
            <a:pPr marL="514350" indent="-514350">
              <a:buFont typeface="+mj-lt"/>
              <a:buAutoNum type="arabicPeriod"/>
            </a:pPr>
            <a:r>
              <a:rPr lang="fr-FR" sz="2800" dirty="0" smtClean="0"/>
              <a:t>Délimitation de territoires d’intérêt pour la création d’aires protégées à partir des opportunités de conservation et des contraintes</a:t>
            </a:r>
          </a:p>
          <a:p>
            <a:pPr marL="514350" indent="-514350">
              <a:buFont typeface="+mj-lt"/>
              <a:buAutoNum type="arabicPeriod"/>
            </a:pPr>
            <a:r>
              <a:rPr lang="fr-FR" sz="2800" dirty="0" smtClean="0"/>
              <a:t>Analyse des coûts et bénéfices</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16</a:t>
            </a:fld>
            <a:endParaRPr lang="fr-FR"/>
          </a:p>
        </p:txBody>
      </p:sp>
    </p:spTree>
    <p:extLst>
      <p:ext uri="{BB962C8B-B14F-4D97-AF65-F5344CB8AC3E}">
        <p14:creationId xmlns:p14="http://schemas.microsoft.com/office/powerpoint/2010/main" val="29055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1574800"/>
            <a:ext cx="7772400" cy="2682240"/>
          </a:xfrm>
        </p:spPr>
        <p:txBody>
          <a:bodyPr/>
          <a:lstStyle/>
          <a:p>
            <a:r>
              <a:rPr lang="fr-FR" b="1" dirty="0" smtClean="0"/>
              <a:t>Identification des territoires d’intérêt pour la création d’aires protégées dans chaque ensemble physiographique</a:t>
            </a:r>
            <a:endParaRPr lang="fr-FR" b="1"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17</a:t>
            </a:fld>
            <a:endParaRPr lang="fr-FR"/>
          </a:p>
        </p:txBody>
      </p:sp>
    </p:spTree>
    <p:extLst>
      <p:ext uri="{BB962C8B-B14F-4D97-AF65-F5344CB8AC3E}">
        <p14:creationId xmlns:p14="http://schemas.microsoft.com/office/powerpoint/2010/main" val="19310880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18</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8" name="Ellipse 7"/>
          <p:cNvSpPr/>
          <p:nvPr/>
        </p:nvSpPr>
        <p:spPr>
          <a:xfrm>
            <a:off x="2153920" y="246888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Pensées 8"/>
          <p:cNvSpPr/>
          <p:nvPr/>
        </p:nvSpPr>
        <p:spPr>
          <a:xfrm>
            <a:off x="279400" y="629920"/>
            <a:ext cx="3749040" cy="1442720"/>
          </a:xfrm>
          <a:prstGeom prst="cloudCallout">
            <a:avLst>
              <a:gd name="adj1" fmla="val 8977"/>
              <a:gd name="adj2" fmla="val 70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t>En territoire privé</a:t>
            </a:r>
            <a:endParaRPr lang="fr-FR" sz="2800" dirty="0"/>
          </a:p>
        </p:txBody>
      </p:sp>
    </p:spTree>
    <p:extLst>
      <p:ext uri="{BB962C8B-B14F-4D97-AF65-F5344CB8AC3E}">
        <p14:creationId xmlns:p14="http://schemas.microsoft.com/office/powerpoint/2010/main" val="3227094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xit" presetSubtype="10" fill="hold" grpId="1" nodeType="clickEffect">
                                  <p:stCondLst>
                                    <p:cond delay="0"/>
                                  </p:stCondLst>
                                  <p:childTnLst>
                                    <p:animEffect transition="out" filter="checkerboard(across)">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5" presetClass="exit" presetSubtype="10" fill="hold" grpId="1" nodeType="withEffect">
                                  <p:stCondLst>
                                    <p:cond delay="0"/>
                                  </p:stCondLst>
                                  <p:childTnLst>
                                    <p:animEffect transition="out" filter="checkerboard(across)">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19</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10" name="Ellipse 9"/>
          <p:cNvSpPr/>
          <p:nvPr/>
        </p:nvSpPr>
        <p:spPr>
          <a:xfrm>
            <a:off x="2153920" y="323088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2690879925"/>
              </p:ext>
            </p:extLst>
          </p:nvPr>
        </p:nvGraphicFramePr>
        <p:xfrm>
          <a:off x="457200" y="4232910"/>
          <a:ext cx="8229600" cy="2123440"/>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4">
                  <a:txBody>
                    <a:bodyPr/>
                    <a:lstStyle/>
                    <a:p>
                      <a:pPr algn="ctr"/>
                      <a:r>
                        <a:rPr lang="fr-FR" dirty="0" smtClean="0">
                          <a:solidFill>
                            <a:schemeClr val="tx1"/>
                          </a:solidFill>
                        </a:rPr>
                        <a:t>A0302</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Butte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4,1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Fond de 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err="1" smtClean="0">
                          <a:solidFill>
                            <a:schemeClr val="tx1"/>
                          </a:solidFill>
                        </a:rPr>
                        <a:t>Button</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3,1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12" name="Rectangle 11"/>
          <p:cNvSpPr/>
          <p:nvPr/>
        </p:nvSpPr>
        <p:spPr>
          <a:xfrm>
            <a:off x="2509520" y="5242560"/>
            <a:ext cx="6177280" cy="73152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5161280" y="1483360"/>
            <a:ext cx="3200400" cy="2489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Autres éléments:</a:t>
            </a:r>
          </a:p>
          <a:p>
            <a:pPr algn="ctr"/>
            <a:endParaRPr lang="fr-FR" sz="2800" dirty="0">
              <a:solidFill>
                <a:srgbClr val="000000"/>
              </a:solidFill>
            </a:endParaRPr>
          </a:p>
          <a:p>
            <a:pPr algn="ctr"/>
            <a:r>
              <a:rPr lang="fr-FR" sz="2800" dirty="0" smtClean="0">
                <a:solidFill>
                  <a:srgbClr val="000000"/>
                </a:solidFill>
              </a:rPr>
              <a:t>Grands lacs</a:t>
            </a:r>
          </a:p>
          <a:p>
            <a:pPr algn="ctr"/>
            <a:r>
              <a:rPr lang="fr-FR" sz="2800" dirty="0" smtClean="0">
                <a:solidFill>
                  <a:srgbClr val="000000"/>
                </a:solidFill>
              </a:rPr>
              <a:t>Forêts feuillues</a:t>
            </a:r>
            <a:endParaRPr lang="fr-FR" sz="2800" dirty="0">
              <a:solidFill>
                <a:srgbClr val="000000"/>
              </a:solidFill>
            </a:endParaRPr>
          </a:p>
        </p:txBody>
      </p:sp>
    </p:spTree>
    <p:extLst>
      <p:ext uri="{BB962C8B-B14F-4D97-AF65-F5344CB8AC3E}">
        <p14:creationId xmlns:p14="http://schemas.microsoft.com/office/powerpoint/2010/main" val="331375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360" y="810419"/>
            <a:ext cx="8707120" cy="1269682"/>
          </a:xfrm>
        </p:spPr>
        <p:txBody>
          <a:bodyPr/>
          <a:lstStyle/>
          <a:p>
            <a:r>
              <a:rPr lang="fr-FR" dirty="0" smtClean="0"/>
              <a:t>Comité technique sur les aires protégées</a:t>
            </a:r>
            <a:endParaRPr lang="fr-FR" dirty="0"/>
          </a:p>
        </p:txBody>
      </p:sp>
      <p:sp>
        <p:nvSpPr>
          <p:cNvPr id="3" name="Espace réservé du contenu 2"/>
          <p:cNvSpPr>
            <a:spLocks noGrp="1"/>
          </p:cNvSpPr>
          <p:nvPr>
            <p:ph idx="1"/>
          </p:nvPr>
        </p:nvSpPr>
        <p:spPr>
          <a:xfrm>
            <a:off x="457200" y="2197100"/>
            <a:ext cx="8229600" cy="4406900"/>
          </a:xfrm>
        </p:spPr>
        <p:txBody>
          <a:bodyPr/>
          <a:lstStyle/>
          <a:p>
            <a:r>
              <a:rPr lang="fr-FR" dirty="0" smtClean="0"/>
              <a:t>Luc Lavoie (CRÉ du Bas-Saint-Laurent)</a:t>
            </a:r>
          </a:p>
          <a:p>
            <a:r>
              <a:rPr lang="fr-FR" dirty="0" smtClean="0"/>
              <a:t>François Brassard (MDDEFP)</a:t>
            </a:r>
          </a:p>
          <a:p>
            <a:r>
              <a:rPr lang="fr-FR" dirty="0" smtClean="0"/>
              <a:t>Jean Lamoureux (MRN, DGR BSL)</a:t>
            </a:r>
          </a:p>
          <a:p>
            <a:r>
              <a:rPr lang="fr-FR" dirty="0" smtClean="0"/>
              <a:t>Patrick Morin (Conseil régional de l’environnement)</a:t>
            </a:r>
          </a:p>
          <a:p>
            <a:r>
              <a:rPr lang="fr-FR" dirty="0" smtClean="0"/>
              <a:t>Jonathan Roy (Mandataires de gestion)</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2</a:t>
            </a:fld>
            <a:endParaRPr lang="fr-FR"/>
          </a:p>
        </p:txBody>
      </p:sp>
    </p:spTree>
    <p:extLst>
      <p:ext uri="{BB962C8B-B14F-4D97-AF65-F5344CB8AC3E}">
        <p14:creationId xmlns:p14="http://schemas.microsoft.com/office/powerpoint/2010/main" val="30928348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20</a:t>
            </a:fld>
            <a:endParaRPr lang="fr-FR"/>
          </a:p>
        </p:txBody>
      </p:sp>
      <p:pic>
        <p:nvPicPr>
          <p:cNvPr id="6" name="Image 5"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1976316">
            <a:off x="1769762" y="2203881"/>
            <a:ext cx="1030608" cy="4716932"/>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0004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21</a:t>
            </a:fld>
            <a:endParaRPr lang="fr-FR"/>
          </a:p>
        </p:txBody>
      </p:sp>
      <p:pic>
        <p:nvPicPr>
          <p:cNvPr id="5" name="Image 4" descr="AS_TI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19792576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22</a:t>
            </a:fld>
            <a:endParaRPr lang="fr-FR"/>
          </a:p>
        </p:txBody>
      </p:sp>
      <p:pic>
        <p:nvPicPr>
          <p:cNvPr id="3" name="Image 2" descr="Aff_OC_TI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13582295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23</a:t>
            </a:fld>
            <a:endParaRPr lang="fr-FR"/>
          </a:p>
        </p:txBody>
      </p:sp>
      <p:pic>
        <p:nvPicPr>
          <p:cNvPr id="5" name="Image 4" descr="MNE_TI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5986809" y="5090160"/>
            <a:ext cx="2039591" cy="461665"/>
          </a:xfrm>
          <a:prstGeom prst="rect">
            <a:avLst/>
          </a:prstGeom>
          <a:noFill/>
          <a:ln>
            <a:solidFill>
              <a:srgbClr val="000000"/>
            </a:solidFill>
          </a:ln>
        </p:spPr>
        <p:txBody>
          <a:bodyPr wrap="none" rtlCol="0">
            <a:spAutoFit/>
          </a:bodyPr>
          <a:lstStyle/>
          <a:p>
            <a:r>
              <a:rPr lang="fr-FR" sz="2400" b="1" dirty="0" smtClean="0"/>
              <a:t>Fond de vallée</a:t>
            </a:r>
          </a:p>
        </p:txBody>
      </p:sp>
      <p:cxnSp>
        <p:nvCxnSpPr>
          <p:cNvPr id="6" name="Connecteur droit 5"/>
          <p:cNvCxnSpPr>
            <a:stCxn id="4" idx="1"/>
          </p:cNvCxnSpPr>
          <p:nvPr/>
        </p:nvCxnSpPr>
        <p:spPr>
          <a:xfrm flipH="1" flipV="1">
            <a:off x="5506720" y="5090160"/>
            <a:ext cx="480089" cy="230833"/>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6700578" y="3921760"/>
            <a:ext cx="1820330" cy="461665"/>
          </a:xfrm>
          <a:prstGeom prst="rect">
            <a:avLst/>
          </a:prstGeom>
          <a:noFill/>
          <a:ln>
            <a:solidFill>
              <a:srgbClr val="000000"/>
            </a:solidFill>
          </a:ln>
        </p:spPr>
        <p:txBody>
          <a:bodyPr wrap="none" rtlCol="0">
            <a:spAutoFit/>
          </a:bodyPr>
          <a:lstStyle/>
          <a:p>
            <a:r>
              <a:rPr lang="fr-FR" sz="2400" b="1" dirty="0" smtClean="0"/>
              <a:t>Basse colline</a:t>
            </a:r>
          </a:p>
        </p:txBody>
      </p:sp>
      <p:cxnSp>
        <p:nvCxnSpPr>
          <p:cNvPr id="10" name="Connecteur droit 9"/>
          <p:cNvCxnSpPr>
            <a:stCxn id="9" idx="1"/>
          </p:cNvCxnSpPr>
          <p:nvPr/>
        </p:nvCxnSpPr>
        <p:spPr>
          <a:xfrm flipH="1" flipV="1">
            <a:off x="6220490" y="3921761"/>
            <a:ext cx="480088" cy="23083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7613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101918"/>
            <a:ext cx="5727700" cy="893762"/>
          </a:xfrm>
        </p:spPr>
        <p:txBody>
          <a:bodyPr/>
          <a:lstStyle/>
          <a:p>
            <a:r>
              <a:rPr lang="fr-FR" sz="4200" b="1" dirty="0" smtClean="0"/>
              <a:t>Lac de l’Est</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83678261"/>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96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84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 l’UAF</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5,4 %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24</a:t>
            </a:fld>
            <a:endParaRPr lang="fr-FR"/>
          </a:p>
        </p:txBody>
      </p:sp>
      <p:graphicFrame>
        <p:nvGraphicFramePr>
          <p:cNvPr id="6" name="Graphique 5"/>
          <p:cNvGraphicFramePr/>
          <p:nvPr>
            <p:extLst>
              <p:ext uri="{D42A27DB-BD31-4B8C-83A1-F6EECF244321}">
                <p14:modId xmlns:p14="http://schemas.microsoft.com/office/powerpoint/2010/main" val="1793906588"/>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2391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130425"/>
            <a:ext cx="9144000" cy="1470025"/>
          </a:xfrm>
        </p:spPr>
        <p:txBody>
          <a:bodyPr/>
          <a:lstStyle/>
          <a:p>
            <a:r>
              <a:rPr lang="fr-FR" b="1" dirty="0" smtClean="0"/>
              <a:t>Alternative au territoire du lac de l’Est</a:t>
            </a:r>
            <a:endParaRPr lang="fr-FR" b="1" dirty="0"/>
          </a:p>
        </p:txBody>
      </p:sp>
      <p:sp>
        <p:nvSpPr>
          <p:cNvPr id="4" name="Espace réservé du numéro de diapositive 3"/>
          <p:cNvSpPr>
            <a:spLocks noGrp="1"/>
          </p:cNvSpPr>
          <p:nvPr>
            <p:ph type="sldNum" sz="quarter" idx="12"/>
          </p:nvPr>
        </p:nvSpPr>
        <p:spPr/>
        <p:txBody>
          <a:bodyPr/>
          <a:lstStyle/>
          <a:p>
            <a:pPr>
              <a:defRPr/>
            </a:pPr>
            <a:fld id="{912D1636-BE01-C742-A798-55FFD2911D74}" type="slidenum">
              <a:rPr lang="fr-FR" smtClean="0"/>
              <a:pPr>
                <a:defRPr/>
              </a:pPr>
              <a:t>25</a:t>
            </a:fld>
            <a:endParaRPr lang="fr-FR"/>
          </a:p>
        </p:txBody>
      </p:sp>
    </p:spTree>
    <p:extLst>
      <p:ext uri="{BB962C8B-B14F-4D97-AF65-F5344CB8AC3E}">
        <p14:creationId xmlns:p14="http://schemas.microsoft.com/office/powerpoint/2010/main" val="76743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26</a:t>
            </a:fld>
            <a:endParaRPr lang="fr-FR"/>
          </a:p>
        </p:txBody>
      </p:sp>
      <p:pic>
        <p:nvPicPr>
          <p:cNvPr id="6" name="Image 5" descr="AS_TI1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Légende encadrée 1 3"/>
          <p:cNvSpPr/>
          <p:nvPr/>
        </p:nvSpPr>
        <p:spPr>
          <a:xfrm>
            <a:off x="7528560" y="2458720"/>
            <a:ext cx="1320800" cy="904240"/>
          </a:xfrm>
          <a:prstGeom prst="borderCallout1">
            <a:avLst>
              <a:gd name="adj1" fmla="val 50211"/>
              <a:gd name="adj2" fmla="val -1410"/>
              <a:gd name="adj3" fmla="val 31601"/>
              <a:gd name="adj4" fmla="val -45256"/>
            </a:avLst>
          </a:pr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Fond de vallée</a:t>
            </a:r>
            <a:endParaRPr lang="fr-FR" dirty="0">
              <a:solidFill>
                <a:srgbClr val="000000"/>
              </a:solidFill>
            </a:endParaRPr>
          </a:p>
        </p:txBody>
      </p:sp>
      <p:sp>
        <p:nvSpPr>
          <p:cNvPr id="5" name="Légende encadrée 1 4"/>
          <p:cNvSpPr/>
          <p:nvPr/>
        </p:nvSpPr>
        <p:spPr>
          <a:xfrm>
            <a:off x="1341120" y="264160"/>
            <a:ext cx="1320800" cy="904240"/>
          </a:xfrm>
          <a:prstGeom prst="borderCallout1">
            <a:avLst>
              <a:gd name="adj1" fmla="val 50211"/>
              <a:gd name="adj2" fmla="val -1410"/>
              <a:gd name="adj3" fmla="val 259691"/>
              <a:gd name="adj4" fmla="val -36794"/>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000000"/>
                </a:solidFill>
              </a:rPr>
              <a:t>Basses collines</a:t>
            </a:r>
            <a:endParaRPr lang="fr-FR" dirty="0">
              <a:solidFill>
                <a:srgbClr val="000000"/>
              </a:solidFill>
            </a:endParaRPr>
          </a:p>
        </p:txBody>
      </p:sp>
    </p:spTree>
    <p:extLst>
      <p:ext uri="{BB962C8B-B14F-4D97-AF65-F5344CB8AC3E}">
        <p14:creationId xmlns:p14="http://schemas.microsoft.com/office/powerpoint/2010/main" val="252278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27</a:t>
            </a:fld>
            <a:endParaRPr lang="fr-FR"/>
          </a:p>
        </p:txBody>
      </p:sp>
      <p:pic>
        <p:nvPicPr>
          <p:cNvPr id="3" name="Image 2" descr="Aff_OC_TI1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362143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28</a:t>
            </a:fld>
            <a:endParaRPr lang="fr-FR"/>
          </a:p>
        </p:txBody>
      </p:sp>
      <p:pic>
        <p:nvPicPr>
          <p:cNvPr id="6" name="Image 5" descr="MNE_TI10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1089689" y="5303520"/>
            <a:ext cx="1820330" cy="461665"/>
          </a:xfrm>
          <a:prstGeom prst="rect">
            <a:avLst/>
          </a:prstGeom>
          <a:noFill/>
          <a:ln>
            <a:solidFill>
              <a:srgbClr val="000000"/>
            </a:solidFill>
          </a:ln>
        </p:spPr>
        <p:txBody>
          <a:bodyPr wrap="none" rtlCol="0">
            <a:spAutoFit/>
          </a:bodyPr>
          <a:lstStyle/>
          <a:p>
            <a:r>
              <a:rPr lang="fr-FR" sz="2400" b="1" dirty="0" smtClean="0"/>
              <a:t>Basse colline</a:t>
            </a:r>
          </a:p>
        </p:txBody>
      </p:sp>
      <p:cxnSp>
        <p:nvCxnSpPr>
          <p:cNvPr id="5" name="Connecteur droit 4"/>
          <p:cNvCxnSpPr>
            <a:stCxn id="4" idx="3"/>
          </p:cNvCxnSpPr>
          <p:nvPr/>
        </p:nvCxnSpPr>
        <p:spPr>
          <a:xfrm flipV="1">
            <a:off x="2910019" y="3992881"/>
            <a:ext cx="2535741" cy="154147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147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29</a:t>
            </a:fld>
            <a:endParaRPr lang="fr-FR"/>
          </a:p>
        </p:txBody>
      </p:sp>
      <p:pic>
        <p:nvPicPr>
          <p:cNvPr id="6" name="Image 5" descr="MNE_TI10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5854729" y="4389120"/>
            <a:ext cx="2039591" cy="461665"/>
          </a:xfrm>
          <a:prstGeom prst="rect">
            <a:avLst/>
          </a:prstGeom>
          <a:noFill/>
          <a:ln>
            <a:solidFill>
              <a:srgbClr val="000000"/>
            </a:solidFill>
          </a:ln>
        </p:spPr>
        <p:txBody>
          <a:bodyPr wrap="none" rtlCol="0">
            <a:spAutoFit/>
          </a:bodyPr>
          <a:lstStyle/>
          <a:p>
            <a:r>
              <a:rPr lang="fr-FR" sz="2400" b="1" dirty="0" smtClean="0"/>
              <a:t>Fond de vallée</a:t>
            </a:r>
          </a:p>
        </p:txBody>
      </p:sp>
      <p:cxnSp>
        <p:nvCxnSpPr>
          <p:cNvPr id="5" name="Connecteur droit 4"/>
          <p:cNvCxnSpPr>
            <a:stCxn id="4" idx="1"/>
          </p:cNvCxnSpPr>
          <p:nvPr/>
        </p:nvCxnSpPr>
        <p:spPr>
          <a:xfrm flipH="1" flipV="1">
            <a:off x="5090160" y="3972560"/>
            <a:ext cx="764569" cy="647393"/>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82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360" y="810419"/>
            <a:ext cx="8707120" cy="1269682"/>
          </a:xfrm>
        </p:spPr>
        <p:txBody>
          <a:bodyPr/>
          <a:lstStyle/>
          <a:p>
            <a:r>
              <a:rPr lang="fr-FR" dirty="0" smtClean="0"/>
              <a:t>Objectif du comité technique sur les aires protégées</a:t>
            </a:r>
            <a:endParaRPr lang="fr-FR" dirty="0"/>
          </a:p>
        </p:txBody>
      </p:sp>
      <p:sp>
        <p:nvSpPr>
          <p:cNvPr id="3" name="Espace réservé du contenu 2"/>
          <p:cNvSpPr>
            <a:spLocks noGrp="1"/>
          </p:cNvSpPr>
          <p:nvPr>
            <p:ph idx="1"/>
          </p:nvPr>
        </p:nvSpPr>
        <p:spPr>
          <a:xfrm>
            <a:off x="457200" y="2336800"/>
            <a:ext cx="8229600" cy="3937000"/>
          </a:xfrm>
        </p:spPr>
        <p:txBody>
          <a:bodyPr/>
          <a:lstStyle/>
          <a:p>
            <a:r>
              <a:rPr lang="fr-FR" dirty="0" smtClean="0"/>
              <a:t>Proposer des noyaux de conservation afin de réduire significativement les carences de représentativité écologique du réseau d’aires protégées au Bas-Saint-Laurent. La proposition sera basée sur les trois pôles du développement durable.</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3</a:t>
            </a:fld>
            <a:endParaRPr lang="fr-FR"/>
          </a:p>
        </p:txBody>
      </p:sp>
    </p:spTree>
    <p:extLst>
      <p:ext uri="{BB962C8B-B14F-4D97-AF65-F5344CB8AC3E}">
        <p14:creationId xmlns:p14="http://schemas.microsoft.com/office/powerpoint/2010/main" val="2362309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101918"/>
            <a:ext cx="5819140" cy="893762"/>
          </a:xfrm>
        </p:spPr>
        <p:txBody>
          <a:bodyPr/>
          <a:lstStyle/>
          <a:p>
            <a:r>
              <a:rPr lang="fr-FR" sz="3200" b="1" dirty="0" smtClean="0"/>
              <a:t>Rivière Noire et lac Sainte-Anne</a:t>
            </a:r>
            <a:endParaRPr lang="fr-FR" sz="3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91185965"/>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100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92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 l’UAF</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6,0 %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30</a:t>
            </a:fld>
            <a:endParaRPr lang="fr-FR"/>
          </a:p>
        </p:txBody>
      </p:sp>
      <p:graphicFrame>
        <p:nvGraphicFramePr>
          <p:cNvPr id="6" name="Graphique 5"/>
          <p:cNvGraphicFramePr/>
          <p:nvPr>
            <p:extLst>
              <p:ext uri="{D42A27DB-BD31-4B8C-83A1-F6EECF244321}">
                <p14:modId xmlns:p14="http://schemas.microsoft.com/office/powerpoint/2010/main" val="489171308"/>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0723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31</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1976316">
            <a:off x="1555442" y="4281217"/>
            <a:ext cx="639630" cy="945276"/>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55102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32</a:t>
            </a:fld>
            <a:endParaRPr lang="fr-FR"/>
          </a:p>
        </p:txBody>
      </p:sp>
      <p:pic>
        <p:nvPicPr>
          <p:cNvPr id="5" name="Image 4" descr="AS_TI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2570480" y="162560"/>
            <a:ext cx="2847154" cy="6247864"/>
          </a:xfrm>
          <a:prstGeom prst="rect">
            <a:avLst/>
          </a:prstGeom>
          <a:noFill/>
        </p:spPr>
        <p:txBody>
          <a:bodyPr wrap="none" rtlCol="0">
            <a:spAutoFit/>
          </a:bodyPr>
          <a:lstStyle/>
          <a:p>
            <a:r>
              <a:rPr lang="fr-FR" sz="40000" dirty="0" smtClean="0"/>
              <a:t>X</a:t>
            </a:r>
            <a:endParaRPr lang="fr-FR" sz="40000" dirty="0"/>
          </a:p>
        </p:txBody>
      </p:sp>
    </p:spTree>
    <p:extLst>
      <p:ext uri="{BB962C8B-B14F-4D97-AF65-F5344CB8AC3E}">
        <p14:creationId xmlns:p14="http://schemas.microsoft.com/office/powerpoint/2010/main" val="95147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33</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1976316">
            <a:off x="2927042" y="2777537"/>
            <a:ext cx="639630" cy="945276"/>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5749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34</a:t>
            </a:fld>
            <a:endParaRPr lang="fr-FR"/>
          </a:p>
        </p:txBody>
      </p:sp>
      <p:pic>
        <p:nvPicPr>
          <p:cNvPr id="4" name="Image 3" descr="AS_TI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36137522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35</a:t>
            </a:fld>
            <a:endParaRPr lang="fr-FR"/>
          </a:p>
        </p:txBody>
      </p:sp>
      <p:pic>
        <p:nvPicPr>
          <p:cNvPr id="3" name="Image 2" descr="Aff_OC_TI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2779239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36</a:t>
            </a:fld>
            <a:endParaRPr lang="fr-FR"/>
          </a:p>
        </p:txBody>
      </p:sp>
      <p:pic>
        <p:nvPicPr>
          <p:cNvPr id="6" name="Image 5" descr="MNE_TI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6383049" y="3037840"/>
            <a:ext cx="1054946" cy="461665"/>
          </a:xfrm>
          <a:prstGeom prst="rect">
            <a:avLst/>
          </a:prstGeom>
          <a:solidFill>
            <a:srgbClr val="FFFFFF"/>
          </a:solidFill>
          <a:ln>
            <a:solidFill>
              <a:srgbClr val="000000"/>
            </a:solidFill>
          </a:ln>
        </p:spPr>
        <p:txBody>
          <a:bodyPr wrap="none" rtlCol="0">
            <a:spAutoFit/>
          </a:bodyPr>
          <a:lstStyle/>
          <a:p>
            <a:r>
              <a:rPr lang="fr-FR" sz="2400" b="1" dirty="0" err="1" smtClean="0"/>
              <a:t>Button</a:t>
            </a:r>
            <a:endParaRPr lang="fr-FR" sz="2400" b="1" dirty="0" smtClean="0"/>
          </a:p>
        </p:txBody>
      </p:sp>
      <p:cxnSp>
        <p:nvCxnSpPr>
          <p:cNvPr id="5" name="Connecteur droit 4"/>
          <p:cNvCxnSpPr>
            <a:stCxn id="4" idx="1"/>
          </p:cNvCxnSpPr>
          <p:nvPr/>
        </p:nvCxnSpPr>
        <p:spPr>
          <a:xfrm flipH="1" flipV="1">
            <a:off x="5364481" y="3037841"/>
            <a:ext cx="1018568" cy="23083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3914169" y="4930448"/>
            <a:ext cx="1643900" cy="461665"/>
          </a:xfrm>
          <a:prstGeom prst="rect">
            <a:avLst/>
          </a:prstGeom>
          <a:solidFill>
            <a:srgbClr val="FFFFFF"/>
          </a:solidFill>
          <a:ln>
            <a:solidFill>
              <a:srgbClr val="000000"/>
            </a:solidFill>
          </a:ln>
        </p:spPr>
        <p:txBody>
          <a:bodyPr wrap="none" rtlCol="0">
            <a:spAutoFit/>
          </a:bodyPr>
          <a:lstStyle/>
          <a:p>
            <a:r>
              <a:rPr lang="fr-FR" sz="2400" b="1" dirty="0" smtClean="0"/>
              <a:t>Grands lacs</a:t>
            </a:r>
          </a:p>
        </p:txBody>
      </p:sp>
      <p:cxnSp>
        <p:nvCxnSpPr>
          <p:cNvPr id="8" name="Connecteur droit 7"/>
          <p:cNvCxnSpPr>
            <a:stCxn id="7" idx="1"/>
          </p:cNvCxnSpPr>
          <p:nvPr/>
        </p:nvCxnSpPr>
        <p:spPr>
          <a:xfrm flipH="1" flipV="1">
            <a:off x="3291841" y="3860801"/>
            <a:ext cx="622328" cy="130048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7145049" y="1590040"/>
            <a:ext cx="879267" cy="461665"/>
          </a:xfrm>
          <a:prstGeom prst="rect">
            <a:avLst/>
          </a:prstGeom>
          <a:solidFill>
            <a:srgbClr val="FFFFFF"/>
          </a:solidFill>
          <a:ln>
            <a:solidFill>
              <a:srgbClr val="000000"/>
            </a:solidFill>
          </a:ln>
        </p:spPr>
        <p:txBody>
          <a:bodyPr wrap="none" rtlCol="0">
            <a:spAutoFit/>
          </a:bodyPr>
          <a:lstStyle/>
          <a:p>
            <a:r>
              <a:rPr lang="fr-FR" sz="2400" b="1" dirty="0" smtClean="0"/>
              <a:t>Butte</a:t>
            </a:r>
          </a:p>
        </p:txBody>
      </p:sp>
      <p:cxnSp>
        <p:nvCxnSpPr>
          <p:cNvPr id="10" name="Connecteur droit 9"/>
          <p:cNvCxnSpPr>
            <a:stCxn id="9" idx="1"/>
          </p:cNvCxnSpPr>
          <p:nvPr/>
        </p:nvCxnSpPr>
        <p:spPr>
          <a:xfrm flipH="1">
            <a:off x="4457701" y="1820873"/>
            <a:ext cx="2687348" cy="871527"/>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246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03600" y="101918"/>
            <a:ext cx="5740400" cy="893762"/>
          </a:xfrm>
        </p:spPr>
        <p:txBody>
          <a:bodyPr/>
          <a:lstStyle/>
          <a:p>
            <a:r>
              <a:rPr lang="fr-FR" sz="4200" b="1" dirty="0" smtClean="0"/>
              <a:t>Réserve </a:t>
            </a:r>
            <a:r>
              <a:rPr lang="fr-FR" sz="4200" b="1" dirty="0" err="1" smtClean="0"/>
              <a:t>Duchénier</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135246139"/>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100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73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des </a:t>
                      </a:r>
                      <a:r>
                        <a:rPr lang="fr-FR" dirty="0" err="1" smtClean="0">
                          <a:solidFill>
                            <a:srgbClr val="000000"/>
                          </a:solidFill>
                        </a:rPr>
                        <a:t>UAFs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1,3 % et 5,1 %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37</a:t>
            </a:fld>
            <a:endParaRPr lang="fr-FR"/>
          </a:p>
        </p:txBody>
      </p:sp>
      <p:graphicFrame>
        <p:nvGraphicFramePr>
          <p:cNvPr id="6" name="Graphique 5"/>
          <p:cNvGraphicFramePr/>
          <p:nvPr>
            <p:extLst>
              <p:ext uri="{D42A27DB-BD31-4B8C-83A1-F6EECF244321}">
                <p14:modId xmlns:p14="http://schemas.microsoft.com/office/powerpoint/2010/main" val="3615819315"/>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752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38</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10" name="Ellipse 9"/>
          <p:cNvSpPr/>
          <p:nvPr/>
        </p:nvSpPr>
        <p:spPr>
          <a:xfrm>
            <a:off x="3881120" y="259080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350685553"/>
              </p:ext>
            </p:extLst>
          </p:nvPr>
        </p:nvGraphicFramePr>
        <p:xfrm>
          <a:off x="457200" y="4232910"/>
          <a:ext cx="8229600" cy="1752600"/>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3">
                  <a:txBody>
                    <a:bodyPr/>
                    <a:lstStyle/>
                    <a:p>
                      <a:pPr algn="ctr"/>
                      <a:r>
                        <a:rPr lang="fr-FR" dirty="0" smtClean="0">
                          <a:solidFill>
                            <a:schemeClr val="tx1"/>
                          </a:solidFill>
                        </a:rPr>
                        <a:t>A0303</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70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Butte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20,9</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Fond de 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5,2</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12" name="Rectangle 11"/>
          <p:cNvSpPr/>
          <p:nvPr/>
        </p:nvSpPr>
        <p:spPr>
          <a:xfrm>
            <a:off x="2509520" y="4876800"/>
            <a:ext cx="6177280" cy="37592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10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39</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1976316">
            <a:off x="4605113" y="2615889"/>
            <a:ext cx="540913" cy="727541"/>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745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 y="797878"/>
            <a:ext cx="9042400" cy="1218882"/>
          </a:xfrm>
        </p:spPr>
        <p:txBody>
          <a:bodyPr/>
          <a:lstStyle/>
          <a:p>
            <a:r>
              <a:rPr lang="fr-FR" sz="4000" dirty="0" smtClean="0"/>
              <a:t>Démarche d’identification des territoires d’intérêt pour la création d'aires protégées</a:t>
            </a:r>
            <a:endParaRPr lang="fr-FR" sz="4000" dirty="0"/>
          </a:p>
        </p:txBody>
      </p:sp>
      <p:sp>
        <p:nvSpPr>
          <p:cNvPr id="3" name="Espace réservé du contenu 2"/>
          <p:cNvSpPr>
            <a:spLocks noGrp="1"/>
          </p:cNvSpPr>
          <p:nvPr>
            <p:ph idx="1"/>
          </p:nvPr>
        </p:nvSpPr>
        <p:spPr>
          <a:xfrm>
            <a:off x="121920" y="2336800"/>
            <a:ext cx="8920480" cy="5257800"/>
          </a:xfrm>
        </p:spPr>
        <p:txBody>
          <a:bodyPr/>
          <a:lstStyle/>
          <a:p>
            <a:pPr marL="514350" indent="-514350">
              <a:buFont typeface="+mj-lt"/>
              <a:buAutoNum type="arabicPeriod"/>
            </a:pPr>
            <a:r>
              <a:rPr lang="fr-FR" sz="2800" dirty="0" smtClean="0"/>
              <a:t>Réalisation d’une analyse de carence</a:t>
            </a:r>
          </a:p>
        </p:txBody>
      </p:sp>
      <p:sp>
        <p:nvSpPr>
          <p:cNvPr id="4" name="Espace réservé du numéro de diapositive 3"/>
          <p:cNvSpPr>
            <a:spLocks noGrp="1"/>
          </p:cNvSpPr>
          <p:nvPr>
            <p:ph type="sldNum" sz="quarter" idx="12"/>
          </p:nvPr>
        </p:nvSpPr>
        <p:spPr>
          <a:xfrm>
            <a:off x="6553200" y="6369050"/>
            <a:ext cx="2133600" cy="365125"/>
          </a:xfrm>
        </p:spPr>
        <p:txBody>
          <a:bodyPr/>
          <a:lstStyle/>
          <a:p>
            <a:pPr>
              <a:defRPr/>
            </a:pPr>
            <a:fld id="{71237D6E-2C7E-AD48-8D61-59DBF15047F4}" type="slidenum">
              <a:rPr lang="fr-FR" smtClean="0"/>
              <a:pPr>
                <a:defRPr/>
              </a:pPr>
              <a:t>4</a:t>
            </a:fld>
            <a:endParaRPr lang="fr-FR" dirty="0"/>
          </a:p>
        </p:txBody>
      </p:sp>
      <p:sp>
        <p:nvSpPr>
          <p:cNvPr id="5" name="Pensées 4"/>
          <p:cNvSpPr/>
          <p:nvPr/>
        </p:nvSpPr>
        <p:spPr>
          <a:xfrm>
            <a:off x="548640" y="3408680"/>
            <a:ext cx="7508240" cy="1737360"/>
          </a:xfrm>
          <a:prstGeom prst="cloudCallout">
            <a:avLst>
              <a:gd name="adj1" fmla="val -6083"/>
              <a:gd name="adj2" fmla="val -81656"/>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solidFill>
                  <a:srgbClr val="000000"/>
                </a:solidFill>
              </a:rPr>
              <a:t>quels sont les éléments qui ne sont pas bien représentés dans le réseau actuel d’aires protégées?</a:t>
            </a:r>
          </a:p>
        </p:txBody>
      </p:sp>
    </p:spTree>
    <p:extLst>
      <p:ext uri="{BB962C8B-B14F-4D97-AF65-F5344CB8AC3E}">
        <p14:creationId xmlns:p14="http://schemas.microsoft.com/office/powerpoint/2010/main" val="2181166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40</a:t>
            </a:fld>
            <a:endParaRPr lang="fr-FR"/>
          </a:p>
        </p:txBody>
      </p:sp>
      <p:pic>
        <p:nvPicPr>
          <p:cNvPr id="5" name="Image 4" descr="AS_TI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2783840" y="0"/>
            <a:ext cx="2847154" cy="6247864"/>
          </a:xfrm>
          <a:prstGeom prst="rect">
            <a:avLst/>
          </a:prstGeom>
          <a:noFill/>
        </p:spPr>
        <p:txBody>
          <a:bodyPr wrap="none" rtlCol="0">
            <a:spAutoFit/>
          </a:bodyPr>
          <a:lstStyle/>
          <a:p>
            <a:r>
              <a:rPr lang="fr-FR" sz="40000" dirty="0" smtClean="0"/>
              <a:t>X</a:t>
            </a:r>
            <a:endParaRPr lang="fr-FR" sz="40000" dirty="0"/>
          </a:p>
        </p:txBody>
      </p:sp>
    </p:spTree>
    <p:extLst>
      <p:ext uri="{BB962C8B-B14F-4D97-AF65-F5344CB8AC3E}">
        <p14:creationId xmlns:p14="http://schemas.microsoft.com/office/powerpoint/2010/main" val="4128570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41</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10" name="Ellipse 9"/>
          <p:cNvSpPr/>
          <p:nvPr/>
        </p:nvSpPr>
        <p:spPr>
          <a:xfrm>
            <a:off x="5151120" y="290576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1152682034"/>
              </p:ext>
            </p:extLst>
          </p:nvPr>
        </p:nvGraphicFramePr>
        <p:xfrm>
          <a:off x="457200" y="4232910"/>
          <a:ext cx="8229600" cy="2123440"/>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4">
                  <a:txBody>
                    <a:bodyPr/>
                    <a:lstStyle/>
                    <a:p>
                      <a:pPr algn="ctr"/>
                      <a:r>
                        <a:rPr lang="fr-FR" dirty="0" smtClean="0">
                          <a:solidFill>
                            <a:schemeClr val="tx1"/>
                          </a:solidFill>
                        </a:rPr>
                        <a:t>A0304</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60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Butte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Fond de 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12" name="Rectangle 11"/>
          <p:cNvSpPr/>
          <p:nvPr/>
        </p:nvSpPr>
        <p:spPr>
          <a:xfrm>
            <a:off x="2509520" y="4876800"/>
            <a:ext cx="6177280" cy="14795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3749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42</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19042262">
            <a:off x="5123683" y="2726555"/>
            <a:ext cx="690876" cy="1664622"/>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1580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43</a:t>
            </a:fld>
            <a:endParaRPr lang="fr-FR"/>
          </a:p>
        </p:txBody>
      </p:sp>
      <p:pic>
        <p:nvPicPr>
          <p:cNvPr id="4" name="Image 3" descr="AS_TI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21874423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44</a:t>
            </a:fld>
            <a:endParaRPr lang="fr-FR"/>
          </a:p>
        </p:txBody>
      </p:sp>
      <p:pic>
        <p:nvPicPr>
          <p:cNvPr id="3" name="Image 2" descr="Aff_OC_TI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28083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03600" y="101918"/>
            <a:ext cx="5740400" cy="893762"/>
          </a:xfrm>
        </p:spPr>
        <p:txBody>
          <a:bodyPr/>
          <a:lstStyle/>
          <a:p>
            <a:r>
              <a:rPr lang="fr-FR" sz="4200" b="1" dirty="0" smtClean="0"/>
              <a:t>Rivière </a:t>
            </a:r>
            <a:r>
              <a:rPr lang="fr-FR" sz="4200" b="1" dirty="0" err="1" smtClean="0"/>
              <a:t>Patapédia</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82566920"/>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124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99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des </a:t>
                      </a:r>
                      <a:r>
                        <a:rPr lang="fr-FR" dirty="0" err="1" smtClean="0">
                          <a:solidFill>
                            <a:srgbClr val="000000"/>
                          </a:solidFill>
                        </a:rPr>
                        <a:t>UAFs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8,2 % et 1,5 %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45</a:t>
            </a:fld>
            <a:endParaRPr lang="fr-FR"/>
          </a:p>
        </p:txBody>
      </p:sp>
      <p:graphicFrame>
        <p:nvGraphicFramePr>
          <p:cNvPr id="6" name="Graphique 5"/>
          <p:cNvGraphicFramePr/>
          <p:nvPr>
            <p:extLst>
              <p:ext uri="{D42A27DB-BD31-4B8C-83A1-F6EECF244321}">
                <p14:modId xmlns:p14="http://schemas.microsoft.com/office/powerpoint/2010/main" val="3806917012"/>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583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46</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10" name="Ellipse 9"/>
          <p:cNvSpPr/>
          <p:nvPr/>
        </p:nvSpPr>
        <p:spPr>
          <a:xfrm>
            <a:off x="7457440" y="194056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1644435090"/>
              </p:ext>
            </p:extLst>
          </p:nvPr>
        </p:nvGraphicFramePr>
        <p:xfrm>
          <a:off x="457200" y="3968750"/>
          <a:ext cx="8229600" cy="2494280"/>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5">
                  <a:txBody>
                    <a:bodyPr/>
                    <a:lstStyle/>
                    <a:p>
                      <a:pPr algn="ctr"/>
                      <a:r>
                        <a:rPr lang="fr-FR" dirty="0" smtClean="0">
                          <a:solidFill>
                            <a:schemeClr val="tx1"/>
                          </a:solidFill>
                        </a:rPr>
                        <a:t>A0401</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Plateau</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Butte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0,3</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Fond de 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33,3</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12" name="Rectangle 11"/>
          <p:cNvSpPr/>
          <p:nvPr/>
        </p:nvSpPr>
        <p:spPr>
          <a:xfrm>
            <a:off x="2509520" y="4597400"/>
            <a:ext cx="6177280" cy="14795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727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47</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19042262">
            <a:off x="6185834" y="2687701"/>
            <a:ext cx="859745" cy="853542"/>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3763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48</a:t>
            </a:fld>
            <a:endParaRPr lang="fr-FR"/>
          </a:p>
        </p:txBody>
      </p:sp>
      <p:pic>
        <p:nvPicPr>
          <p:cNvPr id="7" name="Image 6" descr="AS_TI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355600" y="655935"/>
            <a:ext cx="1326004" cy="461665"/>
          </a:xfrm>
          <a:prstGeom prst="rect">
            <a:avLst/>
          </a:prstGeom>
          <a:solidFill>
            <a:srgbClr val="FFFFFF"/>
          </a:solidFill>
          <a:ln>
            <a:solidFill>
              <a:schemeClr val="tx1"/>
            </a:solidFill>
          </a:ln>
        </p:spPr>
        <p:txBody>
          <a:bodyPr wrap="none" rtlCol="0">
            <a:spAutoFit/>
          </a:bodyPr>
          <a:lstStyle/>
          <a:p>
            <a:r>
              <a:rPr lang="fr-FR" sz="2400" b="1" dirty="0" smtClean="0"/>
              <a:t>Option 1</a:t>
            </a:r>
            <a:endParaRPr lang="fr-FR" sz="2400" b="1" dirty="0"/>
          </a:p>
        </p:txBody>
      </p:sp>
      <p:sp>
        <p:nvSpPr>
          <p:cNvPr id="5" name="ZoneTexte 4"/>
          <p:cNvSpPr txBox="1"/>
          <p:nvPr/>
        </p:nvSpPr>
        <p:spPr>
          <a:xfrm>
            <a:off x="7193280" y="2657455"/>
            <a:ext cx="1326004" cy="461665"/>
          </a:xfrm>
          <a:prstGeom prst="rect">
            <a:avLst/>
          </a:prstGeom>
          <a:noFill/>
          <a:ln>
            <a:solidFill>
              <a:srgbClr val="000000"/>
            </a:solidFill>
          </a:ln>
        </p:spPr>
        <p:txBody>
          <a:bodyPr wrap="none" rtlCol="0">
            <a:spAutoFit/>
          </a:bodyPr>
          <a:lstStyle/>
          <a:p>
            <a:r>
              <a:rPr lang="fr-FR" sz="2400" b="1" dirty="0" smtClean="0"/>
              <a:t>Option 2</a:t>
            </a:r>
            <a:endParaRPr lang="fr-FR" sz="2400" b="1" dirty="0"/>
          </a:p>
        </p:txBody>
      </p:sp>
      <p:sp>
        <p:nvSpPr>
          <p:cNvPr id="6" name="ZoneTexte 5"/>
          <p:cNvSpPr txBox="1"/>
          <p:nvPr/>
        </p:nvSpPr>
        <p:spPr>
          <a:xfrm>
            <a:off x="6682678" y="3775055"/>
            <a:ext cx="1326004" cy="461665"/>
          </a:xfrm>
          <a:prstGeom prst="rect">
            <a:avLst/>
          </a:prstGeom>
          <a:noFill/>
          <a:ln>
            <a:solidFill>
              <a:srgbClr val="000000"/>
            </a:solidFill>
          </a:ln>
        </p:spPr>
        <p:txBody>
          <a:bodyPr wrap="none" rtlCol="0">
            <a:spAutoFit/>
          </a:bodyPr>
          <a:lstStyle/>
          <a:p>
            <a:r>
              <a:rPr lang="fr-FR" sz="2400" b="1" dirty="0" smtClean="0"/>
              <a:t>Option 3</a:t>
            </a:r>
            <a:endParaRPr lang="fr-FR" sz="2400" b="1" dirty="0"/>
          </a:p>
        </p:txBody>
      </p:sp>
      <p:cxnSp>
        <p:nvCxnSpPr>
          <p:cNvPr id="8" name="Connecteur droit 7"/>
          <p:cNvCxnSpPr>
            <a:endCxn id="4" idx="3"/>
          </p:cNvCxnSpPr>
          <p:nvPr/>
        </p:nvCxnSpPr>
        <p:spPr>
          <a:xfrm flipH="1" flipV="1">
            <a:off x="1681604" y="886768"/>
            <a:ext cx="1224156" cy="107411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H="1" flipV="1">
            <a:off x="3403600" y="2306320"/>
            <a:ext cx="3789680" cy="59944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a:stCxn id="6" idx="1"/>
          </p:cNvCxnSpPr>
          <p:nvPr/>
        </p:nvCxnSpPr>
        <p:spPr>
          <a:xfrm flipH="1" flipV="1">
            <a:off x="3403600" y="2657455"/>
            <a:ext cx="3279078" cy="1348433"/>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flipH="1" flipV="1">
            <a:off x="5222240" y="2905760"/>
            <a:ext cx="1460438" cy="1100128"/>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H="1" flipV="1">
            <a:off x="4013200" y="1564640"/>
            <a:ext cx="3180080" cy="134112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a:endCxn id="4" idx="3"/>
          </p:cNvCxnSpPr>
          <p:nvPr/>
        </p:nvCxnSpPr>
        <p:spPr>
          <a:xfrm flipH="1" flipV="1">
            <a:off x="1681604" y="886768"/>
            <a:ext cx="2260476" cy="30195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H="1" flipV="1">
            <a:off x="1681604" y="886768"/>
            <a:ext cx="3073276" cy="210027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4153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par>
                                <p:cTn id="36" presetID="9"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par>
                                <p:cTn id="39" presetID="9"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500"/>
                                        <p:tgtEl>
                                          <p:spTgt spid="6"/>
                                        </p:tgtEl>
                                      </p:cBhvr>
                                    </p:animEffect>
                                  </p:childTnLst>
                                </p:cTn>
                              </p:par>
                              <p:par>
                                <p:cTn id="58" presetID="9"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tgtEl>
                                          <p:spTgt spid="13"/>
                                        </p:tgtEl>
                                      </p:cBhvr>
                                    </p:animEffect>
                                  </p:childTnLst>
                                </p:cTn>
                              </p:par>
                              <p:par>
                                <p:cTn id="61" presetID="9"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ssolv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49</a:t>
            </a:fld>
            <a:endParaRPr lang="fr-FR"/>
          </a:p>
        </p:txBody>
      </p:sp>
      <p:pic>
        <p:nvPicPr>
          <p:cNvPr id="3" name="Image 2" descr="Aff_OC_TI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102719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02958"/>
            <a:ext cx="8229600" cy="690562"/>
          </a:xfrm>
        </p:spPr>
        <p:txBody>
          <a:bodyPr/>
          <a:lstStyle/>
          <a:p>
            <a:r>
              <a:rPr lang="fr-FR" dirty="0" smtClean="0"/>
              <a:t>Identification des carences</a:t>
            </a:r>
            <a:endParaRPr lang="fr-FR" dirty="0"/>
          </a:p>
        </p:txBody>
      </p:sp>
      <p:sp>
        <p:nvSpPr>
          <p:cNvPr id="3" name="Espace réservé du contenu 2"/>
          <p:cNvSpPr>
            <a:spLocks noGrp="1"/>
          </p:cNvSpPr>
          <p:nvPr>
            <p:ph idx="1"/>
          </p:nvPr>
        </p:nvSpPr>
        <p:spPr>
          <a:xfrm>
            <a:off x="457200" y="1737360"/>
            <a:ext cx="8229600" cy="5150803"/>
          </a:xfrm>
        </p:spPr>
        <p:txBody>
          <a:bodyPr/>
          <a:lstStyle/>
          <a:p>
            <a:r>
              <a:rPr lang="fr-FR" dirty="0" smtClean="0"/>
              <a:t>Dans chaque ensemble physiographique (subdivision du territoire), on identifie les éléments (type de milieu physique, type de végétation, type de milieu humide, etc.) qui ne sont pas bien représentés (en carence) par le réseau actuel d’aires protégées</a:t>
            </a:r>
            <a:endParaRPr lang="fr-FR" dirty="0"/>
          </a:p>
        </p:txBody>
      </p:sp>
      <p:sp>
        <p:nvSpPr>
          <p:cNvPr id="4" name="Espace réservé du numéro de diapositive 3"/>
          <p:cNvSpPr>
            <a:spLocks noGrp="1"/>
          </p:cNvSpPr>
          <p:nvPr>
            <p:ph type="sldNum" sz="quarter" idx="12"/>
          </p:nvPr>
        </p:nvSpPr>
        <p:spPr>
          <a:xfrm>
            <a:off x="6553200" y="6343650"/>
            <a:ext cx="2133600" cy="365125"/>
          </a:xfrm>
        </p:spPr>
        <p:txBody>
          <a:bodyPr/>
          <a:lstStyle/>
          <a:p>
            <a:pPr>
              <a:defRPr/>
            </a:pPr>
            <a:fld id="{71237D6E-2C7E-AD48-8D61-59DBF15047F4}" type="slidenum">
              <a:rPr lang="fr-FR" smtClean="0"/>
              <a:pPr>
                <a:defRPr/>
              </a:pPr>
              <a:t>5</a:t>
            </a:fld>
            <a:endParaRPr lang="fr-FR" dirty="0"/>
          </a:p>
        </p:txBody>
      </p:sp>
    </p:spTree>
    <p:extLst>
      <p:ext uri="{BB962C8B-B14F-4D97-AF65-F5344CB8AC3E}">
        <p14:creationId xmlns:p14="http://schemas.microsoft.com/office/powerpoint/2010/main" val="807667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50</a:t>
            </a:fld>
            <a:endParaRPr lang="fr-FR"/>
          </a:p>
        </p:txBody>
      </p:sp>
      <p:pic>
        <p:nvPicPr>
          <p:cNvPr id="6" name="Image 5" descr="MNE_TI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632489" y="1635760"/>
            <a:ext cx="1154733" cy="461665"/>
          </a:xfrm>
          <a:prstGeom prst="rect">
            <a:avLst/>
          </a:prstGeom>
          <a:solidFill>
            <a:srgbClr val="FFFFFF"/>
          </a:solidFill>
          <a:ln>
            <a:solidFill>
              <a:srgbClr val="000000"/>
            </a:solidFill>
          </a:ln>
        </p:spPr>
        <p:txBody>
          <a:bodyPr wrap="none" rtlCol="0">
            <a:spAutoFit/>
          </a:bodyPr>
          <a:lstStyle/>
          <a:p>
            <a:r>
              <a:rPr lang="fr-FR" sz="2400" b="1" dirty="0" smtClean="0"/>
              <a:t>Plateau</a:t>
            </a:r>
          </a:p>
        </p:txBody>
      </p:sp>
      <p:cxnSp>
        <p:nvCxnSpPr>
          <p:cNvPr id="5" name="Connecteur droit 4"/>
          <p:cNvCxnSpPr>
            <a:stCxn id="4" idx="3"/>
          </p:cNvCxnSpPr>
          <p:nvPr/>
        </p:nvCxnSpPr>
        <p:spPr>
          <a:xfrm>
            <a:off x="1787222" y="1866593"/>
            <a:ext cx="793418" cy="1689407"/>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7307609" y="1005840"/>
            <a:ext cx="979655" cy="461665"/>
          </a:xfrm>
          <a:prstGeom prst="rect">
            <a:avLst/>
          </a:prstGeom>
          <a:noFill/>
          <a:ln>
            <a:solidFill>
              <a:srgbClr val="000000"/>
            </a:solidFill>
          </a:ln>
        </p:spPr>
        <p:txBody>
          <a:bodyPr wrap="none" rtlCol="0">
            <a:spAutoFit/>
          </a:bodyPr>
          <a:lstStyle/>
          <a:p>
            <a:r>
              <a:rPr lang="fr-FR" sz="2400" b="1" dirty="0" smtClean="0"/>
              <a:t>Vallée</a:t>
            </a:r>
          </a:p>
        </p:txBody>
      </p:sp>
      <p:cxnSp>
        <p:nvCxnSpPr>
          <p:cNvPr id="10" name="Connecteur droit 9"/>
          <p:cNvCxnSpPr>
            <a:stCxn id="9" idx="1"/>
          </p:cNvCxnSpPr>
          <p:nvPr/>
        </p:nvCxnSpPr>
        <p:spPr>
          <a:xfrm flipH="1">
            <a:off x="5557521" y="1236673"/>
            <a:ext cx="1750088" cy="1547167"/>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8809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0" y="51118"/>
            <a:ext cx="5715000" cy="893762"/>
          </a:xfrm>
        </p:spPr>
        <p:txBody>
          <a:bodyPr/>
          <a:lstStyle/>
          <a:p>
            <a:r>
              <a:rPr lang="fr-FR" sz="4200" b="1" dirty="0" smtClean="0"/>
              <a:t>Rivière </a:t>
            </a:r>
            <a:r>
              <a:rPr lang="fr-FR" sz="4200" b="1" dirty="0" err="1" smtClean="0"/>
              <a:t>Assemetquagan</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945516261"/>
              </p:ext>
            </p:extLst>
          </p:nvPr>
        </p:nvGraphicFramePr>
        <p:xfrm>
          <a:off x="457200" y="980440"/>
          <a:ext cx="8229600" cy="175260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(options 1, 2 ou 3)</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121 ou 84 ou 99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 (A, B ou C)</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79 ou 48 ou 60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 l’UAF (1, 2 ou 3)</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4,0 ou 2,4 ou 3,0 %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51</a:t>
            </a:fld>
            <a:endParaRPr lang="fr-FR"/>
          </a:p>
        </p:txBody>
      </p:sp>
      <p:graphicFrame>
        <p:nvGraphicFramePr>
          <p:cNvPr id="6" name="Graphique 5"/>
          <p:cNvGraphicFramePr/>
          <p:nvPr>
            <p:extLst>
              <p:ext uri="{D42A27DB-BD31-4B8C-83A1-F6EECF244321}">
                <p14:modId xmlns:p14="http://schemas.microsoft.com/office/powerpoint/2010/main" val="3075930801"/>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523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52</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10" name="Ellipse 9"/>
          <p:cNvSpPr/>
          <p:nvPr/>
        </p:nvSpPr>
        <p:spPr>
          <a:xfrm>
            <a:off x="7030720" y="97536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1554633559"/>
              </p:ext>
            </p:extLst>
          </p:nvPr>
        </p:nvGraphicFramePr>
        <p:xfrm>
          <a:off x="457200" y="3968750"/>
          <a:ext cx="8229600" cy="2494280"/>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5">
                  <a:txBody>
                    <a:bodyPr/>
                    <a:lstStyle/>
                    <a:p>
                      <a:pPr algn="ctr"/>
                      <a:r>
                        <a:rPr lang="fr-FR" dirty="0" smtClean="0">
                          <a:solidFill>
                            <a:schemeClr val="tx1"/>
                          </a:solidFill>
                        </a:rPr>
                        <a:t>A0402</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40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30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Butte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Fond de 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3,4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Terrain</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12" name="Rectangle 11"/>
          <p:cNvSpPr/>
          <p:nvPr/>
        </p:nvSpPr>
        <p:spPr>
          <a:xfrm>
            <a:off x="2509520" y="4597400"/>
            <a:ext cx="6177280" cy="186563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03185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53</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20064440">
            <a:off x="6194600" y="1256457"/>
            <a:ext cx="2718851" cy="101740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5061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54</a:t>
            </a:fld>
            <a:endParaRPr lang="fr-FR"/>
          </a:p>
        </p:txBody>
      </p:sp>
      <p:pic>
        <p:nvPicPr>
          <p:cNvPr id="4" name="Image 3" descr="AS_TI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39934946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55</a:t>
            </a:fld>
            <a:endParaRPr lang="fr-FR"/>
          </a:p>
        </p:txBody>
      </p:sp>
      <p:pic>
        <p:nvPicPr>
          <p:cNvPr id="3" name="Image 2" descr="Aff_OC_TI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114956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56</a:t>
            </a:fld>
            <a:endParaRPr lang="fr-FR"/>
          </a:p>
        </p:txBody>
      </p:sp>
      <p:pic>
        <p:nvPicPr>
          <p:cNvPr id="6" name="Image 5" descr="MNE_TI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4773973" y="2055167"/>
            <a:ext cx="1103487" cy="461665"/>
          </a:xfrm>
          <a:prstGeom prst="rect">
            <a:avLst/>
          </a:prstGeom>
          <a:solidFill>
            <a:srgbClr val="FFFFFF"/>
          </a:solidFill>
          <a:ln>
            <a:solidFill>
              <a:srgbClr val="000000"/>
            </a:solidFill>
          </a:ln>
        </p:spPr>
        <p:txBody>
          <a:bodyPr wrap="none" rtlCol="0">
            <a:spAutoFit/>
          </a:bodyPr>
          <a:lstStyle/>
          <a:p>
            <a:r>
              <a:rPr lang="fr-FR" sz="2400" b="1" dirty="0" smtClean="0"/>
              <a:t>Terrain</a:t>
            </a:r>
          </a:p>
        </p:txBody>
      </p:sp>
      <p:cxnSp>
        <p:nvCxnSpPr>
          <p:cNvPr id="5" name="Connecteur droit 4"/>
          <p:cNvCxnSpPr>
            <a:stCxn id="4" idx="1"/>
          </p:cNvCxnSpPr>
          <p:nvPr/>
        </p:nvCxnSpPr>
        <p:spPr>
          <a:xfrm flipH="1">
            <a:off x="3444241" y="2286000"/>
            <a:ext cx="1329732" cy="4064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161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101918"/>
            <a:ext cx="5727700" cy="893762"/>
          </a:xfrm>
        </p:spPr>
        <p:txBody>
          <a:bodyPr/>
          <a:lstStyle/>
          <a:p>
            <a:r>
              <a:rPr lang="fr-FR" sz="4200" b="1" dirty="0" smtClean="0"/>
              <a:t>Rivière </a:t>
            </a:r>
            <a:r>
              <a:rPr lang="fr-FR" sz="4200" b="1" dirty="0" err="1" smtClean="0"/>
              <a:t>Causapscal</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286691581"/>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77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66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 l’UAF</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3,3 %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57</a:t>
            </a:fld>
            <a:endParaRPr lang="fr-FR"/>
          </a:p>
        </p:txBody>
      </p:sp>
      <p:graphicFrame>
        <p:nvGraphicFramePr>
          <p:cNvPr id="6" name="Graphique 5"/>
          <p:cNvGraphicFramePr/>
          <p:nvPr>
            <p:extLst>
              <p:ext uri="{D42A27DB-BD31-4B8C-83A1-F6EECF244321}">
                <p14:modId xmlns:p14="http://schemas.microsoft.com/office/powerpoint/2010/main" val="3302659740"/>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79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58</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20064440">
            <a:off x="7943821" y="1039350"/>
            <a:ext cx="794645" cy="730255"/>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61819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59</a:t>
            </a:fld>
            <a:endParaRPr lang="fr-FR"/>
          </a:p>
        </p:txBody>
      </p:sp>
      <p:pic>
        <p:nvPicPr>
          <p:cNvPr id="4" name="Image 3" descr="AS_TI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1736294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958"/>
            <a:ext cx="8229600" cy="690562"/>
          </a:xfrm>
        </p:spPr>
        <p:txBody>
          <a:bodyPr/>
          <a:lstStyle/>
          <a:p>
            <a:r>
              <a:rPr lang="fr-FR" dirty="0" smtClean="0"/>
              <a:t>Identification des carences</a:t>
            </a:r>
            <a:endParaRPr lang="fr-FR" dirty="0"/>
          </a:p>
        </p:txBody>
      </p:sp>
      <p:sp>
        <p:nvSpPr>
          <p:cNvPr id="3" name="Espace réservé du contenu 2"/>
          <p:cNvSpPr>
            <a:spLocks noGrp="1"/>
          </p:cNvSpPr>
          <p:nvPr>
            <p:ph idx="1"/>
          </p:nvPr>
        </p:nvSpPr>
        <p:spPr>
          <a:xfrm>
            <a:off x="457200" y="975360"/>
            <a:ext cx="8229600" cy="5150803"/>
          </a:xfrm>
        </p:spPr>
        <p:txBody>
          <a:bodyPr/>
          <a:lstStyle/>
          <a:p>
            <a:r>
              <a:rPr lang="fr-FR" dirty="0" smtClean="0"/>
              <a:t>Dans chaque ensemble physiographique (subdivision du territoire), on identifie les éléments (type de milieu physique) qui ne sont pas bien représentés (en carence) par le réseau actuel d’aires protégées</a:t>
            </a:r>
            <a:endParaRPr lang="fr-FR"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6</a:t>
            </a:fld>
            <a:endParaRPr lang="fr-FR"/>
          </a:p>
        </p:txBody>
      </p:sp>
      <p:pic>
        <p:nvPicPr>
          <p:cNvPr id="5" name="Image 4"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5190945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60</a:t>
            </a:fld>
            <a:endParaRPr lang="fr-FR"/>
          </a:p>
        </p:txBody>
      </p:sp>
      <p:pic>
        <p:nvPicPr>
          <p:cNvPr id="3" name="Image 2" descr="Aff_OC_TI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257628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61</a:t>
            </a:fld>
            <a:endParaRPr lang="fr-FR"/>
          </a:p>
        </p:txBody>
      </p:sp>
      <p:pic>
        <p:nvPicPr>
          <p:cNvPr id="6" name="Image 5" descr="MNE_TI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6553200" y="985520"/>
            <a:ext cx="2039591" cy="461665"/>
          </a:xfrm>
          <a:prstGeom prst="rect">
            <a:avLst/>
          </a:prstGeom>
          <a:noFill/>
          <a:ln>
            <a:solidFill>
              <a:srgbClr val="000000"/>
            </a:solidFill>
          </a:ln>
        </p:spPr>
        <p:txBody>
          <a:bodyPr wrap="none" rtlCol="0">
            <a:spAutoFit/>
          </a:bodyPr>
          <a:lstStyle/>
          <a:p>
            <a:r>
              <a:rPr lang="fr-FR" sz="2400" b="1" dirty="0" smtClean="0"/>
              <a:t>Fond de vallée</a:t>
            </a:r>
          </a:p>
        </p:txBody>
      </p:sp>
      <p:cxnSp>
        <p:nvCxnSpPr>
          <p:cNvPr id="5" name="Connecteur droit 4"/>
          <p:cNvCxnSpPr>
            <a:stCxn id="4" idx="1"/>
          </p:cNvCxnSpPr>
          <p:nvPr/>
        </p:nvCxnSpPr>
        <p:spPr>
          <a:xfrm flipH="1">
            <a:off x="5090160" y="1216353"/>
            <a:ext cx="1463040" cy="1323647"/>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90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101918"/>
            <a:ext cx="5727700" cy="893762"/>
          </a:xfrm>
        </p:spPr>
        <p:txBody>
          <a:bodyPr/>
          <a:lstStyle/>
          <a:p>
            <a:r>
              <a:rPr lang="fr-FR" sz="4200" b="1" dirty="0" smtClean="0"/>
              <a:t>Rivière </a:t>
            </a:r>
            <a:r>
              <a:rPr lang="fr-FR" sz="4200" b="1" dirty="0" err="1" smtClean="0"/>
              <a:t>Cascapédia</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208623330"/>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57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38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 l’UAF</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3,9 %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62</a:t>
            </a:fld>
            <a:endParaRPr lang="fr-FR"/>
          </a:p>
        </p:txBody>
      </p:sp>
      <p:graphicFrame>
        <p:nvGraphicFramePr>
          <p:cNvPr id="6" name="Graphique 5"/>
          <p:cNvGraphicFramePr/>
          <p:nvPr>
            <p:extLst>
              <p:ext uri="{D42A27DB-BD31-4B8C-83A1-F6EECF244321}">
                <p14:modId xmlns:p14="http://schemas.microsoft.com/office/powerpoint/2010/main" val="2394019802"/>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3299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63</a:t>
            </a:fld>
            <a:endParaRPr lang="fr-FR"/>
          </a:p>
        </p:txBody>
      </p:sp>
      <p:pic>
        <p:nvPicPr>
          <p:cNvPr id="7" name="Image 6"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10" name="Ellipse 9"/>
          <p:cNvSpPr/>
          <p:nvPr/>
        </p:nvSpPr>
        <p:spPr>
          <a:xfrm>
            <a:off x="7366000" y="172720"/>
            <a:ext cx="853440" cy="8737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Espace réservé du contenu 4"/>
          <p:cNvGraphicFramePr>
            <a:graphicFrameLocks noGrp="1"/>
          </p:cNvGraphicFramePr>
          <p:nvPr>
            <p:ph idx="1"/>
            <p:extLst>
              <p:ext uri="{D42A27DB-BD31-4B8C-83A1-F6EECF244321}">
                <p14:modId xmlns:p14="http://schemas.microsoft.com/office/powerpoint/2010/main" val="2834660115"/>
              </p:ext>
            </p:extLst>
          </p:nvPr>
        </p:nvGraphicFramePr>
        <p:xfrm>
          <a:off x="457200" y="4232910"/>
          <a:ext cx="8229600" cy="2123440"/>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4">
                  <a:txBody>
                    <a:bodyPr/>
                    <a:lstStyle/>
                    <a:p>
                      <a:pPr algn="ctr"/>
                      <a:r>
                        <a:rPr lang="fr-FR" dirty="0" smtClean="0">
                          <a:solidFill>
                            <a:schemeClr val="tx1"/>
                          </a:solidFill>
                        </a:rPr>
                        <a:t>A0403</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Basse colline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Mont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61,4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Vallée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Falaise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3,6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12" name="Rectangle 11"/>
          <p:cNvSpPr/>
          <p:nvPr/>
        </p:nvSpPr>
        <p:spPr>
          <a:xfrm>
            <a:off x="2509520" y="5618480"/>
            <a:ext cx="6177280" cy="73787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5161280" y="1483360"/>
            <a:ext cx="3200400" cy="2489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rgbClr val="000000"/>
                </a:solidFill>
              </a:rPr>
              <a:t>Autres éléments:</a:t>
            </a:r>
          </a:p>
          <a:p>
            <a:pPr algn="ctr"/>
            <a:endParaRPr lang="fr-FR" sz="2800" dirty="0">
              <a:solidFill>
                <a:srgbClr val="000000"/>
              </a:solidFill>
            </a:endParaRPr>
          </a:p>
          <a:p>
            <a:pPr algn="ctr"/>
            <a:r>
              <a:rPr lang="fr-FR" sz="2800" dirty="0" smtClean="0">
                <a:solidFill>
                  <a:srgbClr val="000000"/>
                </a:solidFill>
              </a:rPr>
              <a:t>Caribou</a:t>
            </a:r>
          </a:p>
          <a:p>
            <a:pPr algn="ctr"/>
            <a:r>
              <a:rPr lang="fr-FR" sz="2800" dirty="0" smtClean="0">
                <a:solidFill>
                  <a:srgbClr val="000000"/>
                </a:solidFill>
              </a:rPr>
              <a:t>Demande du comité Chic Chocs</a:t>
            </a:r>
            <a:endParaRPr lang="fr-FR" sz="2800" dirty="0">
              <a:solidFill>
                <a:srgbClr val="000000"/>
              </a:solidFill>
            </a:endParaRPr>
          </a:p>
        </p:txBody>
      </p:sp>
    </p:spTree>
    <p:extLst>
      <p:ext uri="{BB962C8B-B14F-4D97-AF65-F5344CB8AC3E}">
        <p14:creationId xmlns:p14="http://schemas.microsoft.com/office/powerpoint/2010/main" val="116375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64</a:t>
            </a:fld>
            <a:endParaRPr lang="fr-FR"/>
          </a:p>
        </p:txBody>
      </p:sp>
      <p:pic>
        <p:nvPicPr>
          <p:cNvPr id="5" name="Image 4" descr="OC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Ellipse 3"/>
          <p:cNvSpPr/>
          <p:nvPr/>
        </p:nvSpPr>
        <p:spPr>
          <a:xfrm rot="20064440">
            <a:off x="6810199" y="585358"/>
            <a:ext cx="1100797" cy="84084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8218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65</a:t>
            </a:fld>
            <a:endParaRPr lang="fr-FR"/>
          </a:p>
        </p:txBody>
      </p:sp>
      <p:pic>
        <p:nvPicPr>
          <p:cNvPr id="3" name="Image 2" descr="AS_TI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297254745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66</a:t>
            </a:fld>
            <a:endParaRPr lang="fr-FR"/>
          </a:p>
        </p:txBody>
      </p:sp>
      <p:pic>
        <p:nvPicPr>
          <p:cNvPr id="4" name="Image 3" descr="Aff_OC_TI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69036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67</a:t>
            </a:fld>
            <a:endParaRPr lang="fr-FR"/>
          </a:p>
        </p:txBody>
      </p:sp>
      <p:pic>
        <p:nvPicPr>
          <p:cNvPr id="6" name="Image 5" descr="MNE_TI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4" name="ZoneTexte 3"/>
          <p:cNvSpPr txBox="1"/>
          <p:nvPr/>
        </p:nvSpPr>
        <p:spPr>
          <a:xfrm>
            <a:off x="3964969" y="4795520"/>
            <a:ext cx="979655" cy="461665"/>
          </a:xfrm>
          <a:prstGeom prst="rect">
            <a:avLst/>
          </a:prstGeom>
          <a:solidFill>
            <a:srgbClr val="FFFFFF"/>
          </a:solidFill>
          <a:ln>
            <a:solidFill>
              <a:srgbClr val="000000"/>
            </a:solidFill>
          </a:ln>
        </p:spPr>
        <p:txBody>
          <a:bodyPr wrap="none" rtlCol="0">
            <a:spAutoFit/>
          </a:bodyPr>
          <a:lstStyle/>
          <a:p>
            <a:r>
              <a:rPr lang="fr-FR" sz="2400" b="1" dirty="0"/>
              <a:t>V</a:t>
            </a:r>
            <a:r>
              <a:rPr lang="fr-FR" sz="2400" b="1" dirty="0" smtClean="0"/>
              <a:t>allée</a:t>
            </a:r>
          </a:p>
        </p:txBody>
      </p:sp>
      <p:cxnSp>
        <p:nvCxnSpPr>
          <p:cNvPr id="5" name="Connecteur droit 4"/>
          <p:cNvCxnSpPr>
            <a:stCxn id="4" idx="1"/>
          </p:cNvCxnSpPr>
          <p:nvPr/>
        </p:nvCxnSpPr>
        <p:spPr>
          <a:xfrm flipH="1" flipV="1">
            <a:off x="2123441" y="4287521"/>
            <a:ext cx="1841528" cy="73883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806497" y="4056688"/>
            <a:ext cx="890989" cy="461665"/>
          </a:xfrm>
          <a:prstGeom prst="rect">
            <a:avLst/>
          </a:prstGeom>
          <a:solidFill>
            <a:srgbClr val="FFFFFF"/>
          </a:solidFill>
          <a:ln>
            <a:solidFill>
              <a:srgbClr val="000000"/>
            </a:solidFill>
          </a:ln>
        </p:spPr>
        <p:txBody>
          <a:bodyPr wrap="none" rtlCol="0">
            <a:spAutoFit/>
          </a:bodyPr>
          <a:lstStyle/>
          <a:p>
            <a:r>
              <a:rPr lang="fr-FR" sz="2400" b="1" dirty="0" smtClean="0"/>
              <a:t>Mont</a:t>
            </a:r>
          </a:p>
        </p:txBody>
      </p:sp>
      <p:cxnSp>
        <p:nvCxnSpPr>
          <p:cNvPr id="8" name="Connecteur droit 7"/>
          <p:cNvCxnSpPr>
            <a:stCxn id="7" idx="1"/>
          </p:cNvCxnSpPr>
          <p:nvPr/>
        </p:nvCxnSpPr>
        <p:spPr>
          <a:xfrm flipH="1" flipV="1">
            <a:off x="2755900" y="2006600"/>
            <a:ext cx="3050597" cy="2280921"/>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66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0" y="0"/>
            <a:ext cx="5715000" cy="995680"/>
          </a:xfrm>
        </p:spPr>
        <p:txBody>
          <a:bodyPr/>
          <a:lstStyle/>
          <a:p>
            <a:r>
              <a:rPr lang="fr-FR" sz="4200" b="1" dirty="0" smtClean="0"/>
              <a:t>Rivière Cap-Chat </a:t>
            </a:r>
            <a:br>
              <a:rPr lang="fr-FR" sz="4200" b="1" dirty="0" smtClean="0"/>
            </a:br>
            <a:r>
              <a:rPr lang="fr-FR" sz="4200" b="1" dirty="0" smtClean="0"/>
              <a:t>(Chic-Chocs)</a:t>
            </a:r>
            <a:endParaRPr lang="fr-FR" sz="4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080770817"/>
              </p:ext>
            </p:extLst>
          </p:nvPr>
        </p:nvGraphicFramePr>
        <p:xfrm>
          <a:off x="457200" y="1102360"/>
          <a:ext cx="8229600" cy="1483360"/>
        </p:xfrm>
        <a:graphic>
          <a:graphicData uri="http://schemas.openxmlformats.org/drawingml/2006/table">
            <a:tbl>
              <a:tblPr firstRow="1" bandRow="1">
                <a:tableStyleId>{1FECB4D8-DB02-4DC6-A0A2-4F2EBAE1DC90}</a:tableStyleId>
              </a:tblPr>
              <a:tblGrid>
                <a:gridCol w="5557520"/>
                <a:gridCol w="2672080"/>
              </a:tblGrid>
              <a:tr h="370840">
                <a:tc>
                  <a:txBody>
                    <a:bodyPr/>
                    <a:lstStyle/>
                    <a:p>
                      <a:r>
                        <a:rPr lang="fr-FR" dirty="0" smtClean="0">
                          <a:solidFill>
                            <a:srgbClr val="000000"/>
                          </a:solidFill>
                        </a:rPr>
                        <a:t>Variables</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Valeurs</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(186) 162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Superficie nette</a:t>
                      </a:r>
                      <a:r>
                        <a:rPr lang="fr-FR" baseline="0" dirty="0" smtClean="0">
                          <a:solidFill>
                            <a:srgbClr val="000000"/>
                          </a:solidFill>
                        </a:rPr>
                        <a:t> productive (où il y a récolte)</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116 km</a:t>
                      </a:r>
                      <a:r>
                        <a:rPr lang="fr-FR" baseline="30000" dirty="0" smtClean="0">
                          <a:solidFill>
                            <a:srgbClr val="000000"/>
                          </a:solidFill>
                        </a:rPr>
                        <a:t>2</a:t>
                      </a:r>
                      <a:endParaRPr lang="fr-FR" baseline="30000"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rgbClr val="000000"/>
                          </a:solidFill>
                        </a:rPr>
                        <a:t>Proportion de la superficie nette productive de l’UAF</a:t>
                      </a:r>
                      <a:endParaRPr lang="fr-FR" dirty="0">
                        <a:solidFill>
                          <a:srgbClr val="000000"/>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rgbClr val="000000"/>
                          </a:solidFill>
                        </a:rPr>
                        <a:t>3,9 %</a:t>
                      </a:r>
                      <a:endParaRPr lang="fr-FR" dirty="0">
                        <a:solidFill>
                          <a:srgbClr val="00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68</a:t>
            </a:fld>
            <a:endParaRPr lang="fr-FR"/>
          </a:p>
        </p:txBody>
      </p:sp>
      <p:graphicFrame>
        <p:nvGraphicFramePr>
          <p:cNvPr id="6" name="Graphique 5"/>
          <p:cNvGraphicFramePr/>
          <p:nvPr>
            <p:extLst>
              <p:ext uri="{D42A27DB-BD31-4B8C-83A1-F6EECF244321}">
                <p14:modId xmlns:p14="http://schemas.microsoft.com/office/powerpoint/2010/main" val="687378465"/>
              </p:ext>
            </p:extLst>
          </p:nvPr>
        </p:nvGraphicFramePr>
        <p:xfrm>
          <a:off x="1432560" y="273304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8073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b="1" dirty="0" smtClean="0"/>
              <a:t>Sommaire</a:t>
            </a:r>
            <a:endParaRPr lang="fr-FR" sz="6000" b="1" dirty="0"/>
          </a:p>
        </p:txBody>
      </p:sp>
      <p:sp>
        <p:nvSpPr>
          <p:cNvPr id="4" name="Espace réservé du numéro de diapositive 3"/>
          <p:cNvSpPr>
            <a:spLocks noGrp="1"/>
          </p:cNvSpPr>
          <p:nvPr>
            <p:ph type="sldNum" sz="quarter" idx="12"/>
          </p:nvPr>
        </p:nvSpPr>
        <p:spPr/>
        <p:txBody>
          <a:bodyPr/>
          <a:lstStyle/>
          <a:p>
            <a:pPr>
              <a:defRPr/>
            </a:pPr>
            <a:fld id="{912D1636-BE01-C742-A798-55FFD2911D74}" type="slidenum">
              <a:rPr lang="fr-FR" smtClean="0"/>
              <a:pPr>
                <a:defRPr/>
              </a:pPr>
              <a:t>69</a:t>
            </a:fld>
            <a:endParaRPr lang="fr-FR"/>
          </a:p>
        </p:txBody>
      </p:sp>
    </p:spTree>
    <p:extLst>
      <p:ext uri="{BB962C8B-B14F-4D97-AF65-F5344CB8AC3E}">
        <p14:creationId xmlns:p14="http://schemas.microsoft.com/office/powerpoint/2010/main" val="177126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958"/>
            <a:ext cx="8229600" cy="690562"/>
          </a:xfrm>
        </p:spPr>
        <p:txBody>
          <a:bodyPr/>
          <a:lstStyle/>
          <a:p>
            <a:r>
              <a:rPr lang="fr-FR" dirty="0" smtClean="0"/>
              <a:t>Identification des carences</a:t>
            </a:r>
            <a:endParaRPr lang="fr-FR" dirty="0"/>
          </a:p>
        </p:txBody>
      </p:sp>
      <p:sp>
        <p:nvSpPr>
          <p:cNvPr id="3" name="Espace réservé du contenu 2"/>
          <p:cNvSpPr>
            <a:spLocks noGrp="1"/>
          </p:cNvSpPr>
          <p:nvPr>
            <p:ph idx="1"/>
          </p:nvPr>
        </p:nvSpPr>
        <p:spPr>
          <a:xfrm>
            <a:off x="457200" y="975360"/>
            <a:ext cx="8229600" cy="5150803"/>
          </a:xfrm>
        </p:spPr>
        <p:txBody>
          <a:bodyPr/>
          <a:lstStyle/>
          <a:p>
            <a:r>
              <a:rPr lang="fr-FR" dirty="0" smtClean="0"/>
              <a:t>Dans chaque ensemble physiographique (subdivision du territoire), on identifie les éléments (type de milieu physique) qui ne sont pas bien représentés (en carence) par le réseau actuel d’aires protégées</a:t>
            </a:r>
            <a:endParaRPr lang="fr-FR"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a:t>
            </a:fld>
            <a:endParaRPr lang="fr-FR"/>
          </a:p>
        </p:txBody>
      </p:sp>
      <p:pic>
        <p:nvPicPr>
          <p:cNvPr id="5" name="Image 4" descr="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pic>
        <p:nvPicPr>
          <p:cNvPr id="6" name="Image 5" descr="AP_E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36947761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70</a:t>
            </a:fld>
            <a:endParaRPr lang="fr-FR"/>
          </a:p>
        </p:txBody>
      </p:sp>
      <p:pic>
        <p:nvPicPr>
          <p:cNvPr id="4" name="Image 3" descr="OC_TI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72410406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9620"/>
            <a:ext cx="9144000" cy="1351280"/>
          </a:xfrm>
        </p:spPr>
        <p:txBody>
          <a:bodyPr/>
          <a:lstStyle/>
          <a:p>
            <a:r>
              <a:rPr lang="fr-FR" sz="3200" b="1" dirty="0" smtClean="0"/>
              <a:t>Comparaison des superficies des opportunités de conservation avec celles des territoires d’intérêt leur correspondant</a:t>
            </a:r>
            <a:endParaRPr lang="fr-FR" sz="3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074778180"/>
              </p:ext>
            </p:extLst>
          </p:nvPr>
        </p:nvGraphicFramePr>
        <p:xfrm>
          <a:off x="114301" y="2273300"/>
          <a:ext cx="8928099" cy="4622799"/>
        </p:xfrm>
        <a:graphic>
          <a:graphicData uri="http://schemas.openxmlformats.org/drawingml/2006/table">
            <a:tbl>
              <a:tblPr firstRow="1" bandRow="1">
                <a:tableStyleId>{1FECB4D8-DB02-4DC6-A0A2-4F2EBAE1DC90}</a:tableStyleId>
              </a:tblPr>
              <a:tblGrid>
                <a:gridCol w="3289299"/>
                <a:gridCol w="2781300"/>
                <a:gridCol w="2857500"/>
              </a:tblGrid>
              <a:tr h="370840">
                <a:tc>
                  <a:txBody>
                    <a:bodyPr/>
                    <a:lstStyle/>
                    <a:p>
                      <a:r>
                        <a:rPr lang="fr-FR" dirty="0" smtClean="0">
                          <a:solidFill>
                            <a:schemeClr val="tx1"/>
                          </a:solidFill>
                        </a:rPr>
                        <a:t>Territoire d’intérêt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Superficie de l’opportunité de conservation</a:t>
                      </a:r>
                    </a:p>
                    <a:p>
                      <a:pPr algn="ctr"/>
                      <a:r>
                        <a:rPr lang="fr-FR" dirty="0" smtClean="0">
                          <a:solidFill>
                            <a:schemeClr val="tx1"/>
                          </a:solidFill>
                        </a:rPr>
                        <a:t>(km</a:t>
                      </a:r>
                      <a:r>
                        <a:rPr lang="fr-FR" baseline="30000" dirty="0" smtClean="0">
                          <a:solidFill>
                            <a:schemeClr val="tx1"/>
                          </a:solidFill>
                        </a:rPr>
                        <a:t>2</a:t>
                      </a: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Superficie du territoire d’intérêt après révision</a:t>
                      </a:r>
                    </a:p>
                    <a:p>
                      <a:pPr algn="ctr"/>
                      <a:r>
                        <a:rPr lang="fr-FR" dirty="0" smtClean="0">
                          <a:solidFill>
                            <a:schemeClr val="tx1"/>
                          </a:solidFill>
                        </a:rPr>
                        <a:t>(km</a:t>
                      </a:r>
                      <a:r>
                        <a:rPr lang="fr-FR" baseline="30000" dirty="0" smtClean="0">
                          <a:solidFill>
                            <a:schemeClr val="tx1"/>
                          </a:solidFill>
                        </a:rPr>
                        <a:t>2</a:t>
                      </a: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370840">
                <a:tc>
                  <a:txBody>
                    <a:bodyPr/>
                    <a:lstStyle/>
                    <a:p>
                      <a:r>
                        <a:rPr lang="fr-FR" dirty="0" smtClean="0">
                          <a:solidFill>
                            <a:schemeClr val="tx1"/>
                          </a:solidFill>
                        </a:rPr>
                        <a:t>Lac de l’Est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dirty="0" smtClean="0">
                          <a:solidFill>
                            <a:schemeClr val="tx1"/>
                          </a:solidFill>
                        </a:rPr>
                        <a:t>176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dirty="0" smtClean="0">
                          <a:solidFill>
                            <a:schemeClr val="tx1"/>
                          </a:solidFill>
                        </a:rPr>
                        <a:t>96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r h="370840">
                <a:tc>
                  <a:txBody>
                    <a:bodyPr/>
                    <a:lstStyle/>
                    <a:p>
                      <a:r>
                        <a:rPr lang="fr-FR" dirty="0" smtClean="0">
                          <a:solidFill>
                            <a:schemeClr val="tx1"/>
                          </a:solidFill>
                        </a:rPr>
                        <a:t>Rivière Saint-François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117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Réserve </a:t>
                      </a:r>
                      <a:r>
                        <a:rPr lang="fr-FR" dirty="0" err="1" smtClean="0">
                          <a:solidFill>
                            <a:schemeClr val="tx1"/>
                          </a:solidFill>
                        </a:rPr>
                        <a:t>Duchénier</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181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Lac des Chasseurs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134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a:t>
                      </a:r>
                      <a:r>
                        <a:rPr lang="fr-FR" baseline="0" dirty="0" smtClean="0">
                          <a:solidFill>
                            <a:schemeClr val="tx1"/>
                          </a:solidFill>
                        </a:rPr>
                        <a:t> </a:t>
                      </a:r>
                      <a:r>
                        <a:rPr lang="fr-FR" baseline="0" dirty="0" err="1" smtClean="0">
                          <a:solidFill>
                            <a:schemeClr val="tx1"/>
                          </a:solidFill>
                        </a:rPr>
                        <a:t>Patapédia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184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124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Assemetquagan</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268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84 - 121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Causapscal</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126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77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a:t>
                      </a:r>
                      <a:r>
                        <a:rPr lang="fr-FR" baseline="0" dirty="0" smtClean="0">
                          <a:solidFill>
                            <a:schemeClr val="tx1"/>
                          </a:solidFill>
                        </a:rPr>
                        <a:t> Cap-Chat (</a:t>
                      </a:r>
                      <a:r>
                        <a:rPr lang="fr-FR" dirty="0" smtClean="0">
                          <a:solidFill>
                            <a:schemeClr val="tx1"/>
                          </a:solidFill>
                        </a:rPr>
                        <a:t>Chic Chocs)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268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186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baseline="0" dirty="0" smtClean="0">
                          <a:solidFill>
                            <a:schemeClr val="tx1"/>
                          </a:solidFill>
                        </a:rPr>
                        <a:t>Rivière </a:t>
                      </a:r>
                      <a:r>
                        <a:rPr lang="fr-FR" baseline="0" dirty="0" err="1" smtClean="0">
                          <a:solidFill>
                            <a:schemeClr val="tx1"/>
                          </a:solidFill>
                        </a:rPr>
                        <a:t>Cascapédia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210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57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370840">
                <a:tc>
                  <a:txBody>
                    <a:bodyPr/>
                    <a:lstStyle/>
                    <a:p>
                      <a:r>
                        <a:rPr lang="fr-FR" b="1" dirty="0" smtClean="0">
                          <a:solidFill>
                            <a:schemeClr val="tx1"/>
                          </a:solidFill>
                        </a:rPr>
                        <a:t>Total</a:t>
                      </a:r>
                      <a:endParaRPr lang="fr-FR" b="1"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chemeClr val="tx1"/>
                          </a:solidFill>
                        </a:rPr>
                        <a:t>1664</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chemeClr val="tx1"/>
                          </a:solidFill>
                        </a:rPr>
                        <a:t>724  - 761</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71</a:t>
            </a:fld>
            <a:endParaRPr lang="fr-FR"/>
          </a:p>
        </p:txBody>
      </p:sp>
    </p:spTree>
    <p:extLst>
      <p:ext uri="{BB962C8B-B14F-4D97-AF65-F5344CB8AC3E}">
        <p14:creationId xmlns:p14="http://schemas.microsoft.com/office/powerpoint/2010/main" val="257690352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72</a:t>
            </a:fld>
            <a:endParaRPr lang="fr-FR"/>
          </a:p>
        </p:txBody>
      </p:sp>
      <p:pic>
        <p:nvPicPr>
          <p:cNvPr id="5" name="Image 4" descr="AP_TI_TA_E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2" name="Titre 1"/>
          <p:cNvSpPr>
            <a:spLocks noGrp="1"/>
          </p:cNvSpPr>
          <p:nvPr>
            <p:ph type="title"/>
          </p:nvPr>
        </p:nvSpPr>
        <p:spPr>
          <a:xfrm>
            <a:off x="127000" y="40322"/>
            <a:ext cx="6868160" cy="639762"/>
          </a:xfrm>
        </p:spPr>
        <p:txBody>
          <a:bodyPr/>
          <a:lstStyle/>
          <a:p>
            <a:r>
              <a:rPr lang="fr-FR" dirty="0" smtClean="0"/>
              <a:t>Ce qui est proposé:</a:t>
            </a:r>
            <a:endParaRPr lang="fr-FR" dirty="0"/>
          </a:p>
        </p:txBody>
      </p:sp>
    </p:spTree>
    <p:extLst>
      <p:ext uri="{BB962C8B-B14F-4D97-AF65-F5344CB8AC3E}">
        <p14:creationId xmlns:p14="http://schemas.microsoft.com/office/powerpoint/2010/main" val="286478048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9620"/>
            <a:ext cx="8229600" cy="1229360"/>
          </a:xfrm>
        </p:spPr>
        <p:txBody>
          <a:bodyPr/>
          <a:lstStyle/>
          <a:p>
            <a:r>
              <a:rPr lang="fr-FR" dirty="0" smtClean="0"/>
              <a:t>Superficies des territoires d’intérêt pour la création d’aires protégées</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038470392"/>
              </p:ext>
            </p:extLst>
          </p:nvPr>
        </p:nvGraphicFramePr>
        <p:xfrm>
          <a:off x="114301" y="2273300"/>
          <a:ext cx="8940801" cy="4521199"/>
        </p:xfrm>
        <a:graphic>
          <a:graphicData uri="http://schemas.openxmlformats.org/drawingml/2006/table">
            <a:tbl>
              <a:tblPr firstRow="1" bandRow="1">
                <a:tableStyleId>{1FECB4D8-DB02-4DC6-A0A2-4F2EBAE1DC90}</a:tableStyleId>
              </a:tblPr>
              <a:tblGrid>
                <a:gridCol w="3000746"/>
                <a:gridCol w="1203644"/>
                <a:gridCol w="1967809"/>
                <a:gridCol w="2768602"/>
              </a:tblGrid>
              <a:tr h="370840">
                <a:tc>
                  <a:txBody>
                    <a:bodyPr/>
                    <a:lstStyle/>
                    <a:p>
                      <a:r>
                        <a:rPr lang="fr-FR" dirty="0" smtClean="0">
                          <a:solidFill>
                            <a:schemeClr val="tx1"/>
                          </a:solidFill>
                        </a:rPr>
                        <a:t>Territoire d’intérêt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Superficie</a:t>
                      </a:r>
                    </a:p>
                    <a:p>
                      <a:pPr algn="ctr"/>
                      <a:r>
                        <a:rPr lang="fr-FR" dirty="0" smtClean="0">
                          <a:solidFill>
                            <a:schemeClr val="tx1"/>
                          </a:solidFill>
                        </a:rPr>
                        <a:t>(km</a:t>
                      </a:r>
                      <a:r>
                        <a:rPr lang="fr-FR" baseline="30000" dirty="0" smtClean="0">
                          <a:solidFill>
                            <a:schemeClr val="tx1"/>
                          </a:solidFill>
                        </a:rPr>
                        <a:t>2</a:t>
                      </a: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Superficie productive</a:t>
                      </a:r>
                    </a:p>
                    <a:p>
                      <a:pPr algn="ctr"/>
                      <a:r>
                        <a:rPr lang="fr-FR" dirty="0" smtClean="0">
                          <a:solidFill>
                            <a:schemeClr val="tx1"/>
                          </a:solidFill>
                        </a:rPr>
                        <a:t>(km</a:t>
                      </a:r>
                      <a:r>
                        <a:rPr lang="fr-FR" baseline="30000" dirty="0" smtClean="0">
                          <a:solidFill>
                            <a:schemeClr val="tx1"/>
                          </a:solidFill>
                        </a:rPr>
                        <a:t>2</a:t>
                      </a: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 de la superficie productive de l’ensemble des UAF</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B w="38100" cap="flat" cmpd="sng" algn="ctr">
                      <a:solidFill>
                        <a:srgbClr val="9BBB59">
                          <a:lumMod val="75000"/>
                        </a:srgbClr>
                      </a:solidFill>
                      <a:prstDash val="solid"/>
                      <a:round/>
                      <a:headEnd type="none" w="med" len="med"/>
                      <a:tailEnd type="none" w="med" len="med"/>
                    </a:lnB>
                  </a:tcPr>
                </a:tc>
              </a:tr>
              <a:tr h="370840">
                <a:tc>
                  <a:txBody>
                    <a:bodyPr/>
                    <a:lstStyle/>
                    <a:p>
                      <a:r>
                        <a:rPr lang="fr-FR" dirty="0" smtClean="0">
                          <a:solidFill>
                            <a:schemeClr val="tx1"/>
                          </a:solidFill>
                        </a:rPr>
                        <a:t>Lac de l’Est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dirty="0" smtClean="0">
                          <a:solidFill>
                            <a:schemeClr val="tx1"/>
                          </a:solidFill>
                        </a:rPr>
                        <a:t>96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dirty="0" smtClean="0">
                          <a:solidFill>
                            <a:schemeClr val="tx1"/>
                          </a:solidFill>
                        </a:rPr>
                        <a:t>84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dirty="0" smtClean="0">
                          <a:solidFill>
                            <a:schemeClr val="tx1"/>
                          </a:solidFill>
                        </a:rPr>
                        <a:t>0,92</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T w="38100" cap="flat" cmpd="sng" algn="ctr">
                      <a:solidFill>
                        <a:srgbClr val="9BBB59">
                          <a:lumMod val="75000"/>
                        </a:srgbClr>
                      </a:solidFill>
                      <a:prstDash val="solid"/>
                      <a:round/>
                      <a:headEnd type="none" w="med" len="med"/>
                      <a:tailEnd type="none" w="med" len="med"/>
                    </a:lnT>
                  </a:tcPr>
                </a:tc>
              </a:tr>
              <a:tr h="370840">
                <a:tc>
                  <a:txBody>
                    <a:bodyPr/>
                    <a:lstStyle/>
                    <a:p>
                      <a:r>
                        <a:rPr lang="fr-FR" dirty="0" smtClean="0">
                          <a:solidFill>
                            <a:schemeClr val="tx1"/>
                          </a:solidFill>
                        </a:rPr>
                        <a:t>Rivière Noire &amp; lac Sainte-Anne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92</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chemeClr val="tx1"/>
                          </a:solidFill>
                        </a:rPr>
                        <a:t>Réserve </a:t>
                      </a:r>
                      <a:r>
                        <a:rPr lang="fr-FR" dirty="0" err="1" smtClean="0">
                          <a:solidFill>
                            <a:schemeClr val="tx1"/>
                          </a:solidFill>
                        </a:rPr>
                        <a:t>Duchénier</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73</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0,80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chemeClr val="tx1"/>
                          </a:solidFill>
                        </a:rPr>
                        <a:t>Rivière</a:t>
                      </a:r>
                      <a:r>
                        <a:rPr lang="fr-FR" baseline="0" dirty="0" smtClean="0">
                          <a:solidFill>
                            <a:schemeClr val="tx1"/>
                          </a:solidFill>
                        </a:rPr>
                        <a:t> </a:t>
                      </a:r>
                      <a:r>
                        <a:rPr lang="fr-FR" baseline="0" dirty="0" err="1" smtClean="0">
                          <a:solidFill>
                            <a:schemeClr val="tx1"/>
                          </a:solidFill>
                        </a:rPr>
                        <a:t>Patapédia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124</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99</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1,09</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chemeClr val="tx1"/>
                          </a:solidFill>
                        </a:rPr>
                        <a:t>Rivière </a:t>
                      </a:r>
                      <a:r>
                        <a:rPr lang="fr-FR" dirty="0" err="1" smtClean="0">
                          <a:solidFill>
                            <a:schemeClr val="tx1"/>
                          </a:solidFill>
                        </a:rPr>
                        <a:t>Assemetquagan</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84 - 121</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48 - 79</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0,53 - 0,87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chemeClr val="tx1"/>
                          </a:solidFill>
                        </a:rPr>
                        <a:t>Rivière </a:t>
                      </a:r>
                      <a:r>
                        <a:rPr lang="fr-FR" dirty="0" err="1" smtClean="0">
                          <a:solidFill>
                            <a:schemeClr val="tx1"/>
                          </a:solidFill>
                        </a:rPr>
                        <a:t>Causapscal</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77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68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0,73</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dirty="0" smtClean="0">
                          <a:solidFill>
                            <a:schemeClr val="tx1"/>
                          </a:solidFill>
                        </a:rPr>
                        <a:t>Rivière</a:t>
                      </a:r>
                      <a:r>
                        <a:rPr lang="fr-FR" baseline="0" dirty="0" smtClean="0">
                          <a:solidFill>
                            <a:schemeClr val="tx1"/>
                          </a:solidFill>
                        </a:rPr>
                        <a:t> Cap-Chat (</a:t>
                      </a:r>
                      <a:r>
                        <a:rPr lang="fr-FR" dirty="0" smtClean="0">
                          <a:solidFill>
                            <a:schemeClr val="tx1"/>
                          </a:solidFill>
                        </a:rPr>
                        <a:t>Chic Chocs)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186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116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1,28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a:txBody>
                    <a:bodyPr/>
                    <a:lstStyle/>
                    <a:p>
                      <a:r>
                        <a:rPr lang="fr-FR" baseline="0" dirty="0" smtClean="0">
                          <a:solidFill>
                            <a:schemeClr val="tx1"/>
                          </a:solidFill>
                        </a:rPr>
                        <a:t>Rivière </a:t>
                      </a:r>
                      <a:r>
                        <a:rPr lang="fr-FR" baseline="0" dirty="0" err="1" smtClean="0">
                          <a:solidFill>
                            <a:schemeClr val="tx1"/>
                          </a:solidFill>
                        </a:rPr>
                        <a:t>Cascapédia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57</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38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0,42</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B w="38100" cap="flat" cmpd="sng" algn="ctr">
                      <a:solidFill>
                        <a:srgbClr val="9BBB59">
                          <a:lumMod val="75000"/>
                        </a:srgbClr>
                      </a:solidFill>
                      <a:prstDash val="solid"/>
                      <a:round/>
                      <a:headEnd type="none" w="med" len="med"/>
                      <a:tailEnd type="none" w="med" len="med"/>
                    </a:lnB>
                  </a:tcPr>
                </a:tc>
              </a:tr>
              <a:tr h="370840">
                <a:tc>
                  <a:txBody>
                    <a:bodyPr/>
                    <a:lstStyle/>
                    <a:p>
                      <a:r>
                        <a:rPr lang="fr-FR" b="1" dirty="0" smtClean="0">
                          <a:solidFill>
                            <a:schemeClr val="tx1"/>
                          </a:solidFill>
                        </a:rPr>
                        <a:t>Total</a:t>
                      </a:r>
                      <a:endParaRPr lang="fr-FR" b="1"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chemeClr val="tx1"/>
                          </a:solidFill>
                        </a:rPr>
                        <a:t>724  - 765</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chemeClr val="tx1"/>
                          </a:solidFill>
                        </a:rPr>
                        <a:t>526 - 565</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chemeClr val="tx1"/>
                          </a:solidFill>
                        </a:rPr>
                        <a:t>5,77 – 6,20</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T w="38100" cap="flat" cmpd="sng" algn="ctr">
                      <a:solidFill>
                        <a:srgbClr val="9BBB59">
                          <a:lumMod val="75000"/>
                        </a:srgbClr>
                      </a:solidFill>
                      <a:prstDash val="solid"/>
                      <a:round/>
                      <a:headEnd type="none" w="med" len="med"/>
                      <a:tailEnd type="none" w="med" len="med"/>
                    </a:lnT>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73</a:t>
            </a:fld>
            <a:endParaRPr lang="fr-FR"/>
          </a:p>
        </p:txBody>
      </p:sp>
    </p:spTree>
    <p:extLst>
      <p:ext uri="{BB962C8B-B14F-4D97-AF65-F5344CB8AC3E}">
        <p14:creationId xmlns:p14="http://schemas.microsoft.com/office/powerpoint/2010/main" val="36098298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9620"/>
            <a:ext cx="9144000" cy="1229360"/>
          </a:xfrm>
        </p:spPr>
        <p:txBody>
          <a:bodyPr/>
          <a:lstStyle/>
          <a:p>
            <a:r>
              <a:rPr lang="fr-FR" dirty="0" smtClean="0"/>
              <a:t>Contribution </a:t>
            </a:r>
            <a:r>
              <a:rPr lang="fr-FR" dirty="0" smtClean="0"/>
              <a:t>des territoires d’intérêt </a:t>
            </a:r>
            <a:r>
              <a:rPr lang="fr-FR" dirty="0" smtClean="0"/>
              <a:t>au réseau d’aires </a:t>
            </a:r>
            <a:r>
              <a:rPr lang="fr-FR" dirty="0" smtClean="0"/>
              <a:t>protégées</a:t>
            </a:r>
            <a:endParaRPr lang="fr-FR"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74</a:t>
            </a:fld>
            <a:endParaRPr lang="fr-FR"/>
          </a:p>
        </p:txBody>
      </p:sp>
      <p:graphicFrame>
        <p:nvGraphicFramePr>
          <p:cNvPr id="6" name="Espace réservé du contenu 4"/>
          <p:cNvGraphicFramePr>
            <a:graphicFrameLocks/>
          </p:cNvGraphicFramePr>
          <p:nvPr>
            <p:extLst>
              <p:ext uri="{D42A27DB-BD31-4B8C-83A1-F6EECF244321}">
                <p14:modId xmlns:p14="http://schemas.microsoft.com/office/powerpoint/2010/main" val="3304981834"/>
              </p:ext>
            </p:extLst>
          </p:nvPr>
        </p:nvGraphicFramePr>
        <p:xfrm>
          <a:off x="101598" y="2403476"/>
          <a:ext cx="8940801" cy="2694572"/>
        </p:xfrm>
        <a:graphic>
          <a:graphicData uri="http://schemas.openxmlformats.org/drawingml/2006/table">
            <a:tbl>
              <a:tblPr firstRow="1" bandRow="1">
                <a:tableStyleId>{1FECB4D8-DB02-4DC6-A0A2-4F2EBAE1DC90}</a:tableStyleId>
              </a:tblPr>
              <a:tblGrid>
                <a:gridCol w="4650278"/>
                <a:gridCol w="4290523"/>
              </a:tblGrid>
              <a:tr h="1018679">
                <a:tc>
                  <a:txBody>
                    <a:bodyPr/>
                    <a:lstStyle/>
                    <a:p>
                      <a:r>
                        <a:rPr lang="fr-FR" sz="2800" dirty="0" smtClean="0">
                          <a:solidFill>
                            <a:schemeClr val="tx1"/>
                          </a:solidFill>
                        </a:rPr>
                        <a:t>Territoire</a:t>
                      </a:r>
                      <a:endParaRPr lang="fr-FR" sz="2800"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2800" dirty="0" smtClean="0">
                          <a:solidFill>
                            <a:schemeClr val="tx1"/>
                          </a:solidFill>
                        </a:rPr>
                        <a:t>% de la superficie </a:t>
                      </a:r>
                      <a:r>
                        <a:rPr lang="fr-FR" sz="2800" dirty="0" smtClean="0">
                          <a:solidFill>
                            <a:schemeClr val="tx1"/>
                          </a:solidFill>
                        </a:rPr>
                        <a:t>terrestre de la région administrative</a:t>
                      </a:r>
                      <a:endParaRPr lang="fr-FR" sz="2800" dirty="0">
                        <a:solidFill>
                          <a:schemeClr val="tx1"/>
                        </a:solidFill>
                      </a:endParaRPr>
                    </a:p>
                  </a:txBody>
                  <a:tcPr>
                    <a:lnL w="12700" cap="flat" cmpd="sng" algn="ctr">
                      <a:solidFill>
                        <a:srgbClr val="9BBB59">
                          <a:lumMod val="75000"/>
                        </a:srgbClr>
                      </a:solidFill>
                      <a:prstDash val="solid"/>
                      <a:round/>
                      <a:headEnd type="none" w="med" len="med"/>
                      <a:tailEnd type="none" w="med" len="med"/>
                    </a:lnL>
                    <a:lnB w="38100" cap="flat" cmpd="sng" algn="ctr">
                      <a:solidFill>
                        <a:srgbClr val="9BBB59">
                          <a:lumMod val="75000"/>
                        </a:srgbClr>
                      </a:solidFill>
                      <a:prstDash val="solid"/>
                      <a:round/>
                      <a:headEnd type="none" w="med" len="med"/>
                      <a:tailEnd type="none" w="med" len="med"/>
                    </a:lnB>
                  </a:tcPr>
                </a:tc>
              </a:tr>
              <a:tr h="558631">
                <a:tc>
                  <a:txBody>
                    <a:bodyPr/>
                    <a:lstStyle/>
                    <a:p>
                      <a:pPr>
                        <a:lnSpc>
                          <a:spcPct val="100000"/>
                        </a:lnSpc>
                      </a:pPr>
                      <a:r>
                        <a:rPr lang="fr-FR" sz="2800" dirty="0" smtClean="0">
                          <a:solidFill>
                            <a:schemeClr val="tx1"/>
                          </a:solidFill>
                        </a:rPr>
                        <a:t>Aires</a:t>
                      </a:r>
                      <a:r>
                        <a:rPr lang="fr-FR" sz="2800" baseline="0" dirty="0" smtClean="0">
                          <a:solidFill>
                            <a:schemeClr val="tx1"/>
                          </a:solidFill>
                        </a:rPr>
                        <a:t> protégées existantes</a:t>
                      </a:r>
                      <a:endParaRPr lang="fr-FR" sz="2800"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lnSpc>
                          <a:spcPct val="100000"/>
                        </a:lnSpc>
                      </a:pPr>
                      <a:r>
                        <a:rPr lang="fr-FR" sz="2800" dirty="0" smtClean="0">
                          <a:solidFill>
                            <a:schemeClr val="tx1"/>
                          </a:solidFill>
                        </a:rPr>
                        <a:t>4,5 %</a:t>
                      </a:r>
                      <a:endParaRPr lang="fr-FR" sz="2800" dirty="0">
                        <a:solidFill>
                          <a:schemeClr val="tx1"/>
                        </a:solidFill>
                      </a:endParaRPr>
                    </a:p>
                  </a:txBody>
                  <a:tcPr>
                    <a:lnL w="12700" cap="flat" cmpd="sng" algn="ctr">
                      <a:solidFill>
                        <a:srgbClr val="9BBB59">
                          <a:lumMod val="75000"/>
                        </a:srgbClr>
                      </a:solidFill>
                      <a:prstDash val="solid"/>
                      <a:round/>
                      <a:headEnd type="none" w="med" len="med"/>
                      <a:tailEnd type="none" w="med" len="med"/>
                    </a:lnL>
                    <a:lnT w="38100" cap="flat" cmpd="sng" algn="ctr">
                      <a:solidFill>
                        <a:srgbClr val="9BBB59">
                          <a:lumMod val="75000"/>
                        </a:srgbClr>
                      </a:solidFill>
                      <a:prstDash val="solid"/>
                      <a:round/>
                      <a:headEnd type="none" w="med" len="med"/>
                      <a:tailEnd type="none" w="med" len="med"/>
                    </a:lnT>
                  </a:tcPr>
                </a:tc>
              </a:tr>
              <a:tr h="558631">
                <a:tc>
                  <a:txBody>
                    <a:bodyPr/>
                    <a:lstStyle/>
                    <a:p>
                      <a:pPr>
                        <a:lnSpc>
                          <a:spcPct val="100000"/>
                        </a:lnSpc>
                      </a:pPr>
                      <a:r>
                        <a:rPr lang="fr-FR" sz="2800" dirty="0" smtClean="0">
                          <a:solidFill>
                            <a:schemeClr val="tx1"/>
                          </a:solidFill>
                        </a:rPr>
                        <a:t>Territoires d’intér</a:t>
                      </a:r>
                      <a:r>
                        <a:rPr lang="fr-FR" sz="2800" dirty="0" smtClean="0">
                          <a:solidFill>
                            <a:schemeClr val="tx1"/>
                          </a:solidFill>
                        </a:rPr>
                        <a:t>êt</a:t>
                      </a:r>
                      <a:endParaRPr lang="fr-FR" sz="2800"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lnSpc>
                          <a:spcPct val="100000"/>
                        </a:lnSpc>
                      </a:pPr>
                      <a:r>
                        <a:rPr lang="fr-FR" sz="2800" dirty="0" smtClean="0">
                          <a:solidFill>
                            <a:schemeClr val="tx1"/>
                          </a:solidFill>
                        </a:rPr>
                        <a:t>2,9 %</a:t>
                      </a:r>
                      <a:endParaRPr lang="fr-FR" sz="2800"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558631">
                <a:tc>
                  <a:txBody>
                    <a:bodyPr/>
                    <a:lstStyle/>
                    <a:p>
                      <a:pPr>
                        <a:lnSpc>
                          <a:spcPct val="100000"/>
                        </a:lnSpc>
                      </a:pPr>
                      <a:r>
                        <a:rPr lang="fr-FR" sz="2800" dirty="0" smtClean="0">
                          <a:solidFill>
                            <a:schemeClr val="tx1"/>
                          </a:solidFill>
                        </a:rPr>
                        <a:t>Total</a:t>
                      </a:r>
                      <a:endParaRPr lang="fr-FR" sz="2800"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lnSpc>
                          <a:spcPct val="100000"/>
                        </a:lnSpc>
                      </a:pPr>
                      <a:r>
                        <a:rPr lang="fr-FR" sz="2800" dirty="0" smtClean="0">
                          <a:solidFill>
                            <a:schemeClr val="tx1"/>
                          </a:solidFill>
                        </a:rPr>
                        <a:t>7,4</a:t>
                      </a:r>
                      <a:r>
                        <a:rPr lang="fr-FR" sz="2800" baseline="0" dirty="0" smtClean="0">
                          <a:solidFill>
                            <a:schemeClr val="tx1"/>
                          </a:solidFill>
                        </a:rPr>
                        <a:t> %</a:t>
                      </a:r>
                      <a:endParaRPr lang="fr-FR" sz="2800"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6530037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ctrTitle"/>
          </p:nvPr>
        </p:nvSpPr>
        <p:spPr>
          <a:xfrm>
            <a:off x="0" y="1066800"/>
            <a:ext cx="9144000" cy="4559300"/>
          </a:xfrm>
        </p:spPr>
        <p:txBody>
          <a:bodyPr/>
          <a:lstStyle/>
          <a:p>
            <a:pPr eaLnBrk="1" hangingPunct="1"/>
            <a:r>
              <a:rPr lang="fr-FR" sz="6000" b="1" dirty="0" smtClean="0">
                <a:latin typeface="Calibri" charset="0"/>
              </a:rPr>
              <a:t>Analyse coûts-bénéfices de l’implantation des aires protégées dans la forêt publique du </a:t>
            </a:r>
            <a:br>
              <a:rPr lang="fr-FR" sz="6000" b="1" dirty="0" smtClean="0">
                <a:latin typeface="Calibri" charset="0"/>
              </a:rPr>
            </a:br>
            <a:r>
              <a:rPr lang="fr-FR" sz="6000" b="1" dirty="0" smtClean="0">
                <a:latin typeface="Calibri" charset="0"/>
              </a:rPr>
              <a:t>Bas-Saint-Laurent</a:t>
            </a:r>
            <a:endParaRPr lang="fr-FR" sz="6000" b="1" dirty="0">
              <a:latin typeface="Calibri" charset="0"/>
            </a:endParaRPr>
          </a:p>
        </p:txBody>
      </p:sp>
      <p:sp>
        <p:nvSpPr>
          <p:cNvPr id="2" name="Espace réservé du numéro de diapositive 1"/>
          <p:cNvSpPr>
            <a:spLocks noGrp="1"/>
          </p:cNvSpPr>
          <p:nvPr>
            <p:ph type="sldNum" sz="quarter" idx="12"/>
          </p:nvPr>
        </p:nvSpPr>
        <p:spPr/>
        <p:txBody>
          <a:bodyPr/>
          <a:lstStyle/>
          <a:p>
            <a:pPr>
              <a:defRPr/>
            </a:pPr>
            <a:fld id="{912D1636-BE01-C742-A798-55FFD2911D74}" type="slidenum">
              <a:rPr lang="fr-FR" smtClean="0"/>
              <a:pPr>
                <a:defRPr/>
              </a:pPr>
              <a:t>75</a:t>
            </a:fld>
            <a:endParaRPr lang="fr-FR"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77558"/>
            <a:ext cx="8229600" cy="708342"/>
          </a:xfrm>
        </p:spPr>
        <p:txBody>
          <a:bodyPr/>
          <a:lstStyle/>
          <a:p>
            <a:r>
              <a:rPr lang="fr-FR" dirty="0" smtClean="0"/>
              <a:t>Impacts de ce qui est proposé?</a:t>
            </a:r>
            <a:endParaRPr lang="fr-FR" dirty="0"/>
          </a:p>
        </p:txBody>
      </p:sp>
      <p:sp>
        <p:nvSpPr>
          <p:cNvPr id="3" name="Espace réservé du contenu 2"/>
          <p:cNvSpPr>
            <a:spLocks noGrp="1"/>
          </p:cNvSpPr>
          <p:nvPr>
            <p:ph idx="1"/>
          </p:nvPr>
        </p:nvSpPr>
        <p:spPr>
          <a:xfrm>
            <a:off x="81280" y="1485900"/>
            <a:ext cx="8971280" cy="4450080"/>
          </a:xfrm>
        </p:spPr>
        <p:txBody>
          <a:bodyPr/>
          <a:lstStyle/>
          <a:p>
            <a:r>
              <a:rPr lang="fr-FR" sz="2800" dirty="0" smtClean="0"/>
              <a:t>Mise en place d’un comité d’analyse des coûts-bénéfices des propositions</a:t>
            </a:r>
          </a:p>
          <a:p>
            <a:r>
              <a:rPr lang="fr-FR" sz="2800" dirty="0" smtClean="0"/>
              <a:t>Membres du comité:</a:t>
            </a:r>
          </a:p>
          <a:p>
            <a:pPr lvl="1"/>
            <a:r>
              <a:rPr lang="fr-FR" sz="2400" dirty="0" smtClean="0"/>
              <a:t>Luc Lavoie – CRÉ du Bas-Saint-Laurent</a:t>
            </a:r>
          </a:p>
          <a:p>
            <a:pPr lvl="1"/>
            <a:r>
              <a:rPr lang="fr-FR" sz="2400" dirty="0" smtClean="0"/>
              <a:t>Mike Roy – Unité de gestion du Bas-Saint-Laurent</a:t>
            </a:r>
          </a:p>
          <a:p>
            <a:pPr lvl="1"/>
            <a:r>
              <a:rPr lang="fr-FR" sz="2400" dirty="0" smtClean="0"/>
              <a:t>Marie-Josée Blais – Bureau du forestier en chef</a:t>
            </a:r>
          </a:p>
          <a:p>
            <a:pPr lvl="1"/>
            <a:r>
              <a:rPr lang="fr-FR" sz="2400" dirty="0" smtClean="0"/>
              <a:t>Luc </a:t>
            </a:r>
            <a:r>
              <a:rPr lang="fr-FR" sz="2400" dirty="0"/>
              <a:t>Gagnon – DGR du Bas-Saint-</a:t>
            </a:r>
            <a:r>
              <a:rPr lang="fr-FR" sz="2400" dirty="0" smtClean="0"/>
              <a:t>Laurent</a:t>
            </a:r>
          </a:p>
          <a:p>
            <a:pPr lvl="1"/>
            <a:r>
              <a:rPr lang="fr-FR" sz="2400" dirty="0" smtClean="0"/>
              <a:t>Luc </a:t>
            </a:r>
            <a:r>
              <a:rPr lang="fr-FR" sz="2400" dirty="0" err="1" smtClean="0"/>
              <a:t>Lavallée</a:t>
            </a:r>
            <a:r>
              <a:rPr lang="fr-FR" sz="2400" dirty="0" smtClean="0"/>
              <a:t> – DGR du Bas-Saint-Laurent</a:t>
            </a:r>
          </a:p>
          <a:p>
            <a:pPr lvl="1"/>
            <a:r>
              <a:rPr lang="fr-FR" sz="2400" dirty="0" smtClean="0"/>
              <a:t>Jean Lamoureux – DGR du Bas-Saint-Laurent</a:t>
            </a:r>
          </a:p>
          <a:p>
            <a:pPr lvl="1"/>
            <a:r>
              <a:rPr lang="fr-FR" sz="2400" dirty="0" smtClean="0"/>
              <a:t>Jean-Pierre </a:t>
            </a:r>
            <a:r>
              <a:rPr lang="fr-FR" sz="2400" dirty="0" err="1" smtClean="0"/>
              <a:t>Jetté</a:t>
            </a:r>
            <a:r>
              <a:rPr lang="fr-FR" sz="2400" dirty="0" smtClean="0"/>
              <a:t> – Forêt Québec</a:t>
            </a:r>
            <a:endParaRPr lang="fr-FR" sz="2400"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76</a:t>
            </a:fld>
            <a:endParaRPr lang="fr-FR"/>
          </a:p>
        </p:txBody>
      </p:sp>
    </p:spTree>
    <p:extLst>
      <p:ext uri="{BB962C8B-B14F-4D97-AF65-F5344CB8AC3E}">
        <p14:creationId xmlns:p14="http://schemas.microsoft.com/office/powerpoint/2010/main" val="249576493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360" y="823278"/>
            <a:ext cx="8707120" cy="934402"/>
          </a:xfrm>
        </p:spPr>
        <p:txBody>
          <a:bodyPr/>
          <a:lstStyle/>
          <a:p>
            <a:r>
              <a:rPr lang="fr-FR" dirty="0" smtClean="0"/>
              <a:t>Objectif des travaux</a:t>
            </a:r>
            <a:endParaRPr lang="fr-FR" dirty="0"/>
          </a:p>
        </p:txBody>
      </p:sp>
      <p:sp>
        <p:nvSpPr>
          <p:cNvPr id="3" name="Espace réservé du contenu 2"/>
          <p:cNvSpPr>
            <a:spLocks noGrp="1"/>
          </p:cNvSpPr>
          <p:nvPr>
            <p:ph idx="1"/>
          </p:nvPr>
        </p:nvSpPr>
        <p:spPr>
          <a:xfrm>
            <a:off x="457200" y="1971040"/>
            <a:ext cx="8229600" cy="3743960"/>
          </a:xfrm>
        </p:spPr>
        <p:txBody>
          <a:bodyPr/>
          <a:lstStyle/>
          <a:p>
            <a:r>
              <a:rPr lang="fr-FR" dirty="0" smtClean="0"/>
              <a:t>Mesurer l’impact, sur différents indicateurs, des territoires d’intérêt pour la création d’aires protégées</a:t>
            </a:r>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77</a:t>
            </a:fld>
            <a:endParaRPr lang="fr-FR"/>
          </a:p>
        </p:txBody>
      </p:sp>
    </p:spTree>
    <p:extLst>
      <p:ext uri="{BB962C8B-B14F-4D97-AF65-F5344CB8AC3E}">
        <p14:creationId xmlns:p14="http://schemas.microsoft.com/office/powerpoint/2010/main" val="954847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607378"/>
            <a:ext cx="8691880" cy="934402"/>
          </a:xfrm>
        </p:spPr>
        <p:txBody>
          <a:bodyPr/>
          <a:lstStyle/>
          <a:p>
            <a:r>
              <a:rPr lang="fr-FR" dirty="0" smtClean="0"/>
              <a:t>Indicateurs mesurés</a:t>
            </a:r>
            <a:endParaRPr lang="fr-FR" dirty="0"/>
          </a:p>
        </p:txBody>
      </p:sp>
      <p:sp>
        <p:nvSpPr>
          <p:cNvPr id="3" name="Espace réservé du contenu 2"/>
          <p:cNvSpPr>
            <a:spLocks noGrp="1"/>
          </p:cNvSpPr>
          <p:nvPr>
            <p:ph idx="1"/>
          </p:nvPr>
        </p:nvSpPr>
        <p:spPr>
          <a:xfrm>
            <a:off x="457200" y="1541780"/>
            <a:ext cx="8229600" cy="5608320"/>
          </a:xfrm>
        </p:spPr>
        <p:txBody>
          <a:bodyPr/>
          <a:lstStyle/>
          <a:p>
            <a:r>
              <a:rPr lang="fr-FR" dirty="0" smtClean="0"/>
              <a:t>Possibilité forestière par groupe d’essences</a:t>
            </a:r>
          </a:p>
          <a:p>
            <a:r>
              <a:rPr lang="fr-FR" dirty="0" smtClean="0"/>
              <a:t>Emplois et retombées économiques</a:t>
            </a:r>
          </a:p>
          <a:p>
            <a:r>
              <a:rPr lang="fr-FR" dirty="0" smtClean="0"/>
              <a:t>Indice de qualité d’habitat de l’orignal</a:t>
            </a:r>
          </a:p>
          <a:p>
            <a:r>
              <a:rPr lang="fr-FR" dirty="0" smtClean="0"/>
              <a:t>Acériculture</a:t>
            </a:r>
          </a:p>
          <a:p>
            <a:r>
              <a:rPr lang="fr-FR" dirty="0" smtClean="0"/>
              <a:t>Enjeux écologiques (vieilles forêts et forêts d’intérieur)</a:t>
            </a:r>
          </a:p>
          <a:p>
            <a:r>
              <a:rPr lang="fr-FR" dirty="0" smtClean="0"/>
              <a:t>Autres ressources (éolien, gaz et pétrole, hydroélectricité et mines)</a:t>
            </a:r>
          </a:p>
          <a:p>
            <a:endParaRPr lang="fr-FR" dirty="0" smtClean="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78</a:t>
            </a:fld>
            <a:endParaRPr lang="fr-FR"/>
          </a:p>
        </p:txBody>
      </p:sp>
    </p:spTree>
    <p:extLst>
      <p:ext uri="{BB962C8B-B14F-4D97-AF65-F5344CB8AC3E}">
        <p14:creationId xmlns:p14="http://schemas.microsoft.com/office/powerpoint/2010/main" val="3400475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10049"/>
            <a:ext cx="8229600" cy="1143000"/>
          </a:xfrm>
        </p:spPr>
        <p:txBody>
          <a:bodyPr/>
          <a:lstStyle/>
          <a:p>
            <a:r>
              <a:rPr lang="fr-FR" sz="6000" b="1" dirty="0" smtClean="0"/>
              <a:t>Possibilité forestière</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79</a:t>
            </a:fld>
            <a:endParaRPr lang="fr-FR"/>
          </a:p>
        </p:txBody>
      </p:sp>
    </p:spTree>
    <p:extLst>
      <p:ext uri="{BB962C8B-B14F-4D97-AF65-F5344CB8AC3E}">
        <p14:creationId xmlns:p14="http://schemas.microsoft.com/office/powerpoint/2010/main" val="17763565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92798"/>
            <a:ext cx="8229600" cy="741362"/>
          </a:xfrm>
        </p:spPr>
        <p:txBody>
          <a:bodyPr/>
          <a:lstStyle/>
          <a:p>
            <a:r>
              <a:rPr lang="fr-FR" dirty="0" smtClean="0"/>
              <a:t>Exemple d’une analyse de carences</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172919501"/>
              </p:ext>
            </p:extLst>
          </p:nvPr>
        </p:nvGraphicFramePr>
        <p:xfrm>
          <a:off x="457200" y="2311400"/>
          <a:ext cx="8229600" cy="3307079"/>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pPr algn="ctr"/>
                      <a:r>
                        <a:rPr lang="fr-FR" dirty="0" smtClean="0">
                          <a:solidFill>
                            <a:schemeClr val="tx1"/>
                          </a:solidFill>
                        </a:rPr>
                        <a:t>Ensemble physiographique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Type de milieu physique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 d’aires protégées</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rowSpan="5">
                  <a:txBody>
                    <a:bodyPr/>
                    <a:lstStyle/>
                    <a:p>
                      <a:pPr algn="ctr"/>
                      <a:r>
                        <a:rPr lang="fr-FR" dirty="0" smtClean="0">
                          <a:solidFill>
                            <a:schemeClr val="tx1"/>
                          </a:solidFill>
                        </a:rPr>
                        <a:t>A0301</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Terrain</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50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0,6</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err="1" smtClean="0">
                          <a:solidFill>
                            <a:schemeClr val="tx1"/>
                          </a:solidFill>
                        </a:rPr>
                        <a:t>Button</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20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Plaine (dépôt </a:t>
                      </a:r>
                      <a:r>
                        <a:rPr lang="fr-FR" dirty="0" err="1" smtClean="0">
                          <a:solidFill>
                            <a:schemeClr val="tx1"/>
                          </a:solidFill>
                        </a:rPr>
                        <a:t>glacio</a:t>
                      </a:r>
                      <a:r>
                        <a:rPr lang="fr-FR" dirty="0" smtClean="0">
                          <a:solidFill>
                            <a:schemeClr val="tx1"/>
                          </a:solidFill>
                        </a:rPr>
                        <a:t>-marin argileux)</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tc>
                <a:tc>
                  <a:txBody>
                    <a:bodyPr/>
                    <a:lstStyle/>
                    <a:p>
                      <a:pPr algn="ctr"/>
                      <a:r>
                        <a:rPr lang="fr-FR" dirty="0" smtClean="0">
                          <a:solidFill>
                            <a:schemeClr val="tx1"/>
                          </a:solidFill>
                        </a:rPr>
                        <a:t>Plaine (dépôt organique)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r h="370840">
                <a:tc vMerge="1">
                  <a:txBody>
                    <a:bodyPr/>
                    <a:lstStyle/>
                    <a:p>
                      <a:pPr algn="ct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Butte</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10</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dirty="0" smtClean="0">
                          <a:solidFill>
                            <a:schemeClr val="tx1"/>
                          </a:solidFill>
                        </a:rPr>
                        <a:t>4,8</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a:xfrm>
            <a:off x="6553200" y="6343650"/>
            <a:ext cx="2133600" cy="365125"/>
          </a:xfrm>
        </p:spPr>
        <p:txBody>
          <a:bodyPr/>
          <a:lstStyle/>
          <a:p>
            <a:pPr>
              <a:defRPr/>
            </a:pPr>
            <a:fld id="{71237D6E-2C7E-AD48-8D61-59DBF15047F4}" type="slidenum">
              <a:rPr lang="fr-FR" smtClean="0"/>
              <a:pPr>
                <a:defRPr/>
              </a:pPr>
              <a:t>8</a:t>
            </a:fld>
            <a:endParaRPr lang="fr-FR"/>
          </a:p>
        </p:txBody>
      </p:sp>
      <p:sp>
        <p:nvSpPr>
          <p:cNvPr id="6" name="Rectangle 5"/>
          <p:cNvSpPr/>
          <p:nvPr/>
        </p:nvSpPr>
        <p:spPr>
          <a:xfrm>
            <a:off x="2509520" y="2956560"/>
            <a:ext cx="6177280" cy="229616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0750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942"/>
            <a:ext cx="9144000" cy="1178581"/>
          </a:xfrm>
          <a:solidFill>
            <a:schemeClr val="bg1"/>
          </a:solidFill>
        </p:spPr>
        <p:txBody>
          <a:bodyPr/>
          <a:lstStyle/>
          <a:p>
            <a:r>
              <a:rPr lang="fr-FR" sz="9600" b="1" dirty="0" smtClean="0">
                <a:solidFill>
                  <a:schemeClr val="accent2">
                    <a:lumMod val="50000"/>
                  </a:schemeClr>
                </a:solidFill>
              </a:rPr>
              <a:t>Mise en garde</a:t>
            </a:r>
            <a:endParaRPr lang="fr-FR" sz="9600" b="1" dirty="0">
              <a:solidFill>
                <a:schemeClr val="accent2">
                  <a:lumMod val="50000"/>
                </a:schemeClr>
              </a:solidFill>
            </a:endParaRPr>
          </a:p>
        </p:txBody>
      </p:sp>
      <p:sp>
        <p:nvSpPr>
          <p:cNvPr id="3" name="Espace réservé du contenu 2"/>
          <p:cNvSpPr>
            <a:spLocks noGrp="1"/>
          </p:cNvSpPr>
          <p:nvPr>
            <p:ph idx="1"/>
          </p:nvPr>
        </p:nvSpPr>
        <p:spPr>
          <a:xfrm>
            <a:off x="104588" y="1269723"/>
            <a:ext cx="8934824" cy="4610377"/>
          </a:xfrm>
        </p:spPr>
        <p:txBody>
          <a:bodyPr/>
          <a:lstStyle/>
          <a:p>
            <a:pPr marL="0" indent="0">
              <a:buNone/>
            </a:pPr>
            <a:r>
              <a:rPr lang="fr-FR" sz="3000" dirty="0" smtClean="0"/>
              <a:t>Les résultats présentés sont issus de simulations réalisées avec le logiciel WOODSTOCK à partir du modèle du Bureau du forestier en chef (BFEC) disponible au moment du début de l’étude (Revue de progrès 3). Ces résultats sont une estimation des impacts que pourraient avoir les territoires d’intérêt pour la création d’aires protégées. Seule l’utilisation du modèle final du BFEC permettra de connaître les impacts réels des territoires proposés.</a:t>
            </a:r>
            <a:endParaRPr lang="fr-FR" sz="3000"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80</a:t>
            </a:fld>
            <a:endParaRPr lang="fr-FR"/>
          </a:p>
        </p:txBody>
      </p:sp>
    </p:spTree>
    <p:extLst>
      <p:ext uri="{BB962C8B-B14F-4D97-AF65-F5344CB8AC3E}">
        <p14:creationId xmlns:p14="http://schemas.microsoft.com/office/powerpoint/2010/main" val="2741649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CA16B3-DCE0-F14B-A7FA-5BEDDEBAB164}" type="slidenum">
              <a:rPr lang="fr-FR" smtClean="0"/>
              <a:pPr>
                <a:defRPr/>
              </a:pPr>
              <a:t>81</a:t>
            </a:fld>
            <a:endParaRPr lang="fr-FR"/>
          </a:p>
        </p:txBody>
      </p:sp>
      <p:pic>
        <p:nvPicPr>
          <p:cNvPr id="4" name="Image 3" descr="AP_&amp;_TI_U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0"/>
            <a:ext cx="8875059" cy="6858000"/>
          </a:xfrm>
          <a:prstGeom prst="rect">
            <a:avLst/>
          </a:prstGeom>
        </p:spPr>
      </p:pic>
      <p:sp>
        <p:nvSpPr>
          <p:cNvPr id="6" name="ZoneTexte 5"/>
          <p:cNvSpPr txBox="1"/>
          <p:nvPr/>
        </p:nvSpPr>
        <p:spPr>
          <a:xfrm>
            <a:off x="2093064" y="6013589"/>
            <a:ext cx="1483850" cy="707886"/>
          </a:xfrm>
          <a:prstGeom prst="rect">
            <a:avLst/>
          </a:prstGeom>
          <a:noFill/>
          <a:ln>
            <a:solidFill>
              <a:srgbClr val="000000"/>
            </a:solidFill>
          </a:ln>
        </p:spPr>
        <p:txBody>
          <a:bodyPr wrap="none" rtlCol="0">
            <a:spAutoFit/>
          </a:bodyPr>
          <a:lstStyle/>
          <a:p>
            <a:r>
              <a:rPr lang="fr-FR" sz="4000" b="1" dirty="0" smtClean="0"/>
              <a:t>-1,0 %</a:t>
            </a:r>
            <a:endParaRPr lang="fr-FR" sz="4000" b="1" dirty="0"/>
          </a:p>
        </p:txBody>
      </p:sp>
      <p:cxnSp>
        <p:nvCxnSpPr>
          <p:cNvPr id="8" name="Connecteur droit 7"/>
          <p:cNvCxnSpPr/>
          <p:nvPr/>
        </p:nvCxnSpPr>
        <p:spPr>
          <a:xfrm>
            <a:off x="1422400" y="6121400"/>
            <a:ext cx="670664" cy="23583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a:endCxn id="13" idx="2"/>
          </p:cNvCxnSpPr>
          <p:nvPr/>
        </p:nvCxnSpPr>
        <p:spPr>
          <a:xfrm flipV="1">
            <a:off x="838200" y="4870823"/>
            <a:ext cx="96466" cy="958477"/>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a:endCxn id="13" idx="2"/>
          </p:cNvCxnSpPr>
          <p:nvPr/>
        </p:nvCxnSpPr>
        <p:spPr>
          <a:xfrm flipH="1" flipV="1">
            <a:off x="934666" y="4870823"/>
            <a:ext cx="741926" cy="707886"/>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92741" y="4162937"/>
            <a:ext cx="1483850" cy="707886"/>
          </a:xfrm>
          <a:prstGeom prst="rect">
            <a:avLst/>
          </a:prstGeom>
          <a:solidFill>
            <a:schemeClr val="bg1"/>
          </a:solidFill>
          <a:ln>
            <a:solidFill>
              <a:srgbClr val="000000"/>
            </a:solidFill>
          </a:ln>
        </p:spPr>
        <p:txBody>
          <a:bodyPr wrap="none" rtlCol="0">
            <a:spAutoFit/>
          </a:bodyPr>
          <a:lstStyle/>
          <a:p>
            <a:r>
              <a:rPr lang="fr-FR" sz="4000" b="1" dirty="0" smtClean="0"/>
              <a:t>-1,1 %</a:t>
            </a:r>
            <a:endParaRPr lang="fr-FR" sz="4000" b="1" dirty="0"/>
          </a:p>
        </p:txBody>
      </p:sp>
      <p:cxnSp>
        <p:nvCxnSpPr>
          <p:cNvPr id="18" name="Connecteur droit 17"/>
          <p:cNvCxnSpPr>
            <a:stCxn id="19" idx="3"/>
          </p:cNvCxnSpPr>
          <p:nvPr/>
        </p:nvCxnSpPr>
        <p:spPr>
          <a:xfrm>
            <a:off x="2418516" y="2505472"/>
            <a:ext cx="802152" cy="63217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934666" y="2151529"/>
            <a:ext cx="1483850" cy="707886"/>
          </a:xfrm>
          <a:prstGeom prst="rect">
            <a:avLst/>
          </a:prstGeom>
          <a:solidFill>
            <a:srgbClr val="FFFFFF"/>
          </a:solidFill>
          <a:ln>
            <a:solidFill>
              <a:srgbClr val="000000"/>
            </a:solidFill>
          </a:ln>
        </p:spPr>
        <p:txBody>
          <a:bodyPr wrap="none" rtlCol="0">
            <a:spAutoFit/>
          </a:bodyPr>
          <a:lstStyle/>
          <a:p>
            <a:r>
              <a:rPr lang="fr-FR" sz="4000" b="1" dirty="0" smtClean="0"/>
              <a:t>-0,6 %</a:t>
            </a:r>
            <a:endParaRPr lang="fr-FR" sz="4000" b="1" dirty="0"/>
          </a:p>
        </p:txBody>
      </p:sp>
      <p:cxnSp>
        <p:nvCxnSpPr>
          <p:cNvPr id="20" name="Connecteur droit 19"/>
          <p:cNvCxnSpPr>
            <a:endCxn id="21" idx="0"/>
          </p:cNvCxnSpPr>
          <p:nvPr/>
        </p:nvCxnSpPr>
        <p:spPr>
          <a:xfrm flipH="1">
            <a:off x="4804987" y="3761185"/>
            <a:ext cx="643313" cy="40805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4063062" y="4169242"/>
            <a:ext cx="1483850" cy="707886"/>
          </a:xfrm>
          <a:prstGeom prst="rect">
            <a:avLst/>
          </a:prstGeom>
          <a:noFill/>
          <a:ln>
            <a:solidFill>
              <a:srgbClr val="000000"/>
            </a:solidFill>
          </a:ln>
        </p:spPr>
        <p:txBody>
          <a:bodyPr wrap="none" rtlCol="0">
            <a:spAutoFit/>
          </a:bodyPr>
          <a:lstStyle/>
          <a:p>
            <a:r>
              <a:rPr lang="fr-FR" sz="4000" b="1" dirty="0" smtClean="0"/>
              <a:t>-1,1 %</a:t>
            </a:r>
            <a:endParaRPr lang="fr-FR" sz="4000" b="1" dirty="0"/>
          </a:p>
        </p:txBody>
      </p:sp>
      <p:cxnSp>
        <p:nvCxnSpPr>
          <p:cNvPr id="24" name="Connecteur droit 23"/>
          <p:cNvCxnSpPr>
            <a:stCxn id="25" idx="0"/>
          </p:cNvCxnSpPr>
          <p:nvPr/>
        </p:nvCxnSpPr>
        <p:spPr>
          <a:xfrm flipH="1" flipV="1">
            <a:off x="6680200" y="3137648"/>
            <a:ext cx="965008" cy="67765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6256070" y="3815299"/>
            <a:ext cx="2778275" cy="707886"/>
          </a:xfrm>
          <a:prstGeom prst="rect">
            <a:avLst/>
          </a:prstGeom>
          <a:solidFill>
            <a:schemeClr val="bg1"/>
          </a:solidFill>
          <a:ln>
            <a:solidFill>
              <a:srgbClr val="000000"/>
            </a:solidFill>
          </a:ln>
        </p:spPr>
        <p:txBody>
          <a:bodyPr wrap="none" rtlCol="0">
            <a:spAutoFit/>
          </a:bodyPr>
          <a:lstStyle/>
          <a:p>
            <a:r>
              <a:rPr lang="fr-FR" sz="4000" b="1" dirty="0" smtClean="0"/>
              <a:t>-0,6 à -0,9 %</a:t>
            </a:r>
            <a:endParaRPr lang="fr-FR" sz="4000" b="1" dirty="0"/>
          </a:p>
        </p:txBody>
      </p:sp>
      <p:cxnSp>
        <p:nvCxnSpPr>
          <p:cNvPr id="26" name="Connecteur droit 25"/>
          <p:cNvCxnSpPr>
            <a:endCxn id="27" idx="2"/>
          </p:cNvCxnSpPr>
          <p:nvPr/>
        </p:nvCxnSpPr>
        <p:spPr>
          <a:xfrm flipH="1" flipV="1">
            <a:off x="2978428" y="1210796"/>
            <a:ext cx="3485872" cy="82120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2236503" y="502910"/>
            <a:ext cx="1483850" cy="707886"/>
          </a:xfrm>
          <a:prstGeom prst="rect">
            <a:avLst/>
          </a:prstGeom>
          <a:solidFill>
            <a:srgbClr val="FFFFFF"/>
          </a:solidFill>
          <a:ln>
            <a:solidFill>
              <a:srgbClr val="000000"/>
            </a:solidFill>
          </a:ln>
        </p:spPr>
        <p:txBody>
          <a:bodyPr wrap="none" rtlCol="0">
            <a:spAutoFit/>
          </a:bodyPr>
          <a:lstStyle/>
          <a:p>
            <a:r>
              <a:rPr lang="fr-FR" sz="4000" b="1" dirty="0" smtClean="0"/>
              <a:t>-0,8 %</a:t>
            </a:r>
            <a:endParaRPr lang="fr-FR" sz="4000" b="1" dirty="0"/>
          </a:p>
        </p:txBody>
      </p:sp>
      <p:cxnSp>
        <p:nvCxnSpPr>
          <p:cNvPr id="33" name="Connecteur droit 32"/>
          <p:cNvCxnSpPr>
            <a:stCxn id="34" idx="2"/>
          </p:cNvCxnSpPr>
          <p:nvPr/>
        </p:nvCxnSpPr>
        <p:spPr>
          <a:xfrm>
            <a:off x="5320845" y="793443"/>
            <a:ext cx="1791155" cy="26065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4578920" y="85557"/>
            <a:ext cx="1483850" cy="707886"/>
          </a:xfrm>
          <a:prstGeom prst="rect">
            <a:avLst/>
          </a:prstGeom>
          <a:noFill/>
          <a:ln>
            <a:solidFill>
              <a:srgbClr val="000000"/>
            </a:solidFill>
          </a:ln>
        </p:spPr>
        <p:txBody>
          <a:bodyPr wrap="none" rtlCol="0">
            <a:spAutoFit/>
          </a:bodyPr>
          <a:lstStyle/>
          <a:p>
            <a:r>
              <a:rPr lang="fr-FR" sz="4000" b="1" dirty="0" smtClean="0"/>
              <a:t>-1,1 %</a:t>
            </a:r>
            <a:endParaRPr lang="fr-FR" sz="4000" b="1" dirty="0"/>
          </a:p>
        </p:txBody>
      </p:sp>
      <p:cxnSp>
        <p:nvCxnSpPr>
          <p:cNvPr id="39" name="Connecteur droit 38"/>
          <p:cNvCxnSpPr>
            <a:stCxn id="40" idx="0"/>
          </p:cNvCxnSpPr>
          <p:nvPr/>
        </p:nvCxnSpPr>
        <p:spPr>
          <a:xfrm flipH="1" flipV="1">
            <a:off x="8267700" y="1727200"/>
            <a:ext cx="140690" cy="67706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7952250" y="2404264"/>
            <a:ext cx="912279" cy="707886"/>
          </a:xfrm>
          <a:prstGeom prst="rect">
            <a:avLst/>
          </a:prstGeom>
          <a:noFill/>
          <a:ln>
            <a:solidFill>
              <a:srgbClr val="000000"/>
            </a:solidFill>
          </a:ln>
        </p:spPr>
        <p:txBody>
          <a:bodyPr wrap="none" rtlCol="0">
            <a:spAutoFit/>
          </a:bodyPr>
          <a:lstStyle/>
          <a:p>
            <a:r>
              <a:rPr lang="fr-FR" sz="4000" b="1" dirty="0" smtClean="0"/>
              <a:t>? %</a:t>
            </a:r>
            <a:endParaRPr lang="fr-FR" sz="4000" b="1" dirty="0"/>
          </a:p>
        </p:txBody>
      </p:sp>
    </p:spTree>
    <p:extLst>
      <p:ext uri="{BB962C8B-B14F-4D97-AF65-F5344CB8AC3E}">
        <p14:creationId xmlns:p14="http://schemas.microsoft.com/office/powerpoint/2010/main" val="3009177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par>
                                <p:cTn id="27" presetID="9"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dissolv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dissolve">
                                      <p:cBhvr>
                                        <p:cTn id="50" dur="500"/>
                                        <p:tgtEl>
                                          <p:spTgt spid="2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dissolv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dissolve">
                                      <p:cBhvr>
                                        <p:cTn id="58" dur="500"/>
                                        <p:tgtEl>
                                          <p:spTgt spid="3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dissolve">
                                      <p:cBhvr>
                                        <p:cTn id="66" dur="500"/>
                                        <p:tgtEl>
                                          <p:spTgt spid="3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dissolve">
                                      <p:cBhvr>
                                        <p:cTn id="6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9" grpId="0" animBg="1"/>
      <p:bldP spid="21" grpId="0" animBg="1"/>
      <p:bldP spid="25" grpId="0" animBg="1"/>
      <p:bldP spid="27" grpId="0" animBg="1"/>
      <p:bldP spid="34" grpId="0" animBg="1"/>
      <p:bldP spid="4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10578"/>
            <a:ext cx="9144000" cy="1143000"/>
          </a:xfrm>
        </p:spPr>
        <p:txBody>
          <a:bodyPr/>
          <a:lstStyle/>
          <a:p>
            <a:r>
              <a:rPr lang="fr-FR" dirty="0" smtClean="0"/>
              <a:t>Synthèse des effets des territoires d’intérêt sur la possibilité forestière</a:t>
            </a:r>
            <a:endParaRPr lang="fr-FR"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82</a:t>
            </a:fld>
            <a:endParaRPr lang="fr-F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35209898"/>
              </p:ext>
            </p:extLst>
          </p:nvPr>
        </p:nvGraphicFramePr>
        <p:xfrm>
          <a:off x="457200" y="2311400"/>
          <a:ext cx="8229600" cy="3977640"/>
        </p:xfrm>
        <a:graphic>
          <a:graphicData uri="http://schemas.openxmlformats.org/drawingml/2006/table">
            <a:tbl>
              <a:tblPr firstRow="1" bandRow="1">
                <a:tableStyleId>{1FECB4D8-DB02-4DC6-A0A2-4F2EBAE1DC90}</a:tableStyleId>
              </a:tblPr>
              <a:tblGrid>
                <a:gridCol w="4602480"/>
                <a:gridCol w="3627120"/>
              </a:tblGrid>
              <a:tr h="370840">
                <a:tc>
                  <a:txBody>
                    <a:bodyPr/>
                    <a:lstStyle/>
                    <a:p>
                      <a:r>
                        <a:rPr lang="fr-FR" dirty="0" smtClean="0">
                          <a:solidFill>
                            <a:schemeClr val="tx1"/>
                          </a:solidFill>
                        </a:rPr>
                        <a:t>Territoire d’intérêt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Effet sur la possibilité forestière</a:t>
                      </a:r>
                    </a:p>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370840">
                <a:tc>
                  <a:txBody>
                    <a:bodyPr/>
                    <a:lstStyle/>
                    <a:p>
                      <a:r>
                        <a:rPr lang="fr-FR" dirty="0" smtClean="0">
                          <a:solidFill>
                            <a:schemeClr val="tx1"/>
                          </a:solidFill>
                        </a:rPr>
                        <a:t>Lac de l’Est</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FF0000"/>
                          </a:solidFill>
                        </a:rPr>
                        <a:t>-1,0</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r h="370840">
                <a:tc>
                  <a:txBody>
                    <a:bodyPr/>
                    <a:lstStyle/>
                    <a:p>
                      <a:r>
                        <a:rPr lang="fr-FR" dirty="0" smtClean="0">
                          <a:solidFill>
                            <a:schemeClr val="tx1"/>
                          </a:solidFill>
                        </a:rPr>
                        <a:t>Rivière Noire et lac Sainte-Anne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-1,1 </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Réserve </a:t>
                      </a:r>
                      <a:r>
                        <a:rPr lang="fr-FR" dirty="0" err="1" smtClean="0">
                          <a:solidFill>
                            <a:schemeClr val="tx1"/>
                          </a:solidFill>
                        </a:rPr>
                        <a:t>Duchénier</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-0,6</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a:t>
                      </a:r>
                      <a:r>
                        <a:rPr lang="fr-FR" baseline="0" dirty="0" smtClean="0">
                          <a:solidFill>
                            <a:schemeClr val="tx1"/>
                          </a:solidFill>
                        </a:rPr>
                        <a:t> </a:t>
                      </a:r>
                      <a:r>
                        <a:rPr lang="fr-FR" baseline="0" dirty="0" err="1" smtClean="0">
                          <a:solidFill>
                            <a:schemeClr val="tx1"/>
                          </a:solidFill>
                        </a:rPr>
                        <a:t>Patapédia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-1,1</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Assemetquagan</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-0,6 à -0,9</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a:t>
                      </a:r>
                      <a:r>
                        <a:rPr lang="fr-FR" dirty="0" err="1" smtClean="0">
                          <a:solidFill>
                            <a:schemeClr val="tx1"/>
                          </a:solidFill>
                        </a:rPr>
                        <a:t>Causapscal</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-0,8</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dirty="0" smtClean="0">
                          <a:solidFill>
                            <a:schemeClr val="tx1"/>
                          </a:solidFill>
                        </a:rPr>
                        <a:t>Rivière Cap-Chat (Chic-Chocs)</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-1,1</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r>
              <a:tr h="370840">
                <a:tc>
                  <a:txBody>
                    <a:bodyPr/>
                    <a:lstStyle/>
                    <a:p>
                      <a:r>
                        <a:rPr lang="fr-FR" baseline="0" dirty="0" smtClean="0">
                          <a:solidFill>
                            <a:schemeClr val="tx1"/>
                          </a:solidFill>
                        </a:rPr>
                        <a:t>Rivière </a:t>
                      </a:r>
                      <a:r>
                        <a:rPr lang="fr-FR" baseline="0" dirty="0" err="1" smtClean="0">
                          <a:solidFill>
                            <a:schemeClr val="tx1"/>
                          </a:solidFill>
                        </a:rPr>
                        <a:t>Cascapédia</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370840">
                <a:tc>
                  <a:txBody>
                    <a:bodyPr/>
                    <a:lstStyle/>
                    <a:p>
                      <a:r>
                        <a:rPr lang="fr-FR" b="1" dirty="0" smtClean="0">
                          <a:solidFill>
                            <a:schemeClr val="tx1"/>
                          </a:solidFill>
                        </a:rPr>
                        <a:t>Total</a:t>
                      </a:r>
                      <a:endParaRPr lang="fr-FR" b="1" dirty="0">
                        <a:solidFill>
                          <a:schemeClr val="tx1"/>
                        </a:solidFill>
                      </a:endParaRPr>
                    </a:p>
                  </a:txBody>
                  <a:tcPr>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FF0000"/>
                          </a:solidFill>
                        </a:rPr>
                        <a:t>-5,2 à -5,6</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bl>
          </a:graphicData>
        </a:graphic>
      </p:graphicFrame>
      <p:sp>
        <p:nvSpPr>
          <p:cNvPr id="6" name="Pensées 5"/>
          <p:cNvSpPr/>
          <p:nvPr/>
        </p:nvSpPr>
        <p:spPr>
          <a:xfrm>
            <a:off x="88900" y="190500"/>
            <a:ext cx="8902700" cy="4114800"/>
          </a:xfrm>
          <a:prstGeom prst="cloudCallout">
            <a:avLst>
              <a:gd name="adj1" fmla="val 19149"/>
              <a:gd name="adj2" fmla="val 94508"/>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chemeClr val="tx1"/>
                </a:solidFill>
              </a:rPr>
              <a:t>Possibilité 2014-2018 par rapport à possibilité actuelle ?</a:t>
            </a:r>
          </a:p>
          <a:p>
            <a:pPr algn="ctr"/>
            <a:r>
              <a:rPr lang="fr-FR" sz="2800" dirty="0" smtClean="0">
                <a:solidFill>
                  <a:schemeClr val="tx1"/>
                </a:solidFill>
              </a:rPr>
              <a:t>Hausse?</a:t>
            </a:r>
          </a:p>
          <a:p>
            <a:pPr algn="ctr"/>
            <a:r>
              <a:rPr lang="fr-FR" sz="2800" dirty="0" smtClean="0">
                <a:solidFill>
                  <a:schemeClr val="tx1"/>
                </a:solidFill>
              </a:rPr>
              <a:t>Baisse?</a:t>
            </a:r>
          </a:p>
          <a:p>
            <a:pPr algn="ctr"/>
            <a:r>
              <a:rPr lang="fr-FR" sz="2800" dirty="0" smtClean="0">
                <a:solidFill>
                  <a:schemeClr val="tx1"/>
                </a:solidFill>
              </a:rPr>
              <a:t>Maintien?</a:t>
            </a:r>
          </a:p>
          <a:p>
            <a:pPr algn="ctr"/>
            <a:r>
              <a:rPr lang="fr-FR" sz="2800" dirty="0" smtClean="0">
                <a:solidFill>
                  <a:schemeClr val="tx1"/>
                </a:solidFill>
              </a:rPr>
              <a:t>Impact différent selon la réponse</a:t>
            </a:r>
            <a:endParaRPr lang="fr-FR" sz="2800" dirty="0">
              <a:solidFill>
                <a:schemeClr val="tx1"/>
              </a:solidFill>
            </a:endParaRPr>
          </a:p>
        </p:txBody>
      </p:sp>
    </p:spTree>
    <p:extLst>
      <p:ext uri="{BB962C8B-B14F-4D97-AF65-F5344CB8AC3E}">
        <p14:creationId xmlns:p14="http://schemas.microsoft.com/office/powerpoint/2010/main" val="1304004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05498"/>
            <a:ext cx="9144000" cy="997902"/>
          </a:xfrm>
        </p:spPr>
        <p:txBody>
          <a:bodyPr/>
          <a:lstStyle/>
          <a:p>
            <a:r>
              <a:rPr lang="fr-FR" sz="3600" dirty="0" smtClean="0"/>
              <a:t>Effets des territoires d’intérêt sur la possibilité forestière par groupe d’essences</a:t>
            </a:r>
            <a:endParaRPr lang="fr-FR" sz="3600"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83</a:t>
            </a:fld>
            <a:endParaRPr lang="fr-FR"/>
          </a:p>
        </p:txBody>
      </p:sp>
      <p:graphicFrame>
        <p:nvGraphicFramePr>
          <p:cNvPr id="7" name="Espace réservé du contenu 4"/>
          <p:cNvGraphicFramePr>
            <a:graphicFrameLocks/>
          </p:cNvGraphicFramePr>
          <p:nvPr>
            <p:extLst>
              <p:ext uri="{D42A27DB-BD31-4B8C-83A1-F6EECF244321}">
                <p14:modId xmlns:p14="http://schemas.microsoft.com/office/powerpoint/2010/main" val="3078325672"/>
              </p:ext>
            </p:extLst>
          </p:nvPr>
        </p:nvGraphicFramePr>
        <p:xfrm>
          <a:off x="114300" y="2032000"/>
          <a:ext cx="8890001" cy="2857500"/>
        </p:xfrm>
        <a:graphic>
          <a:graphicData uri="http://schemas.openxmlformats.org/drawingml/2006/table">
            <a:tbl>
              <a:tblPr firstRow="1" bandRow="1">
                <a:tableStyleId>{1FECB4D8-DB02-4DC6-A0A2-4F2EBAE1DC90}</a:tableStyleId>
              </a:tblPr>
              <a:tblGrid>
                <a:gridCol w="2206738"/>
                <a:gridCol w="2122672"/>
                <a:gridCol w="2227755"/>
                <a:gridCol w="2332836"/>
              </a:tblGrid>
              <a:tr h="1809271">
                <a:tc>
                  <a:txBody>
                    <a:bodyPr/>
                    <a:lstStyle/>
                    <a:p>
                      <a:pPr algn="ctr"/>
                      <a:r>
                        <a:rPr lang="fr-FR" sz="3200" dirty="0" smtClean="0">
                          <a:solidFill>
                            <a:schemeClr val="tx1"/>
                          </a:solidFill>
                        </a:rPr>
                        <a:t>SEPM</a:t>
                      </a:r>
                    </a:p>
                    <a:p>
                      <a:pPr algn="ctr"/>
                      <a:r>
                        <a:rPr lang="fr-FR" sz="3200" dirty="0" smtClean="0">
                          <a:solidFill>
                            <a:schemeClr val="tx1"/>
                          </a:solidFill>
                        </a:rPr>
                        <a:t>(%)</a:t>
                      </a:r>
                      <a:endParaRPr lang="fr-FR" sz="32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3200" dirty="0" smtClean="0">
                          <a:solidFill>
                            <a:schemeClr val="tx1"/>
                          </a:solidFill>
                        </a:rPr>
                        <a:t>Cèdre</a:t>
                      </a:r>
                    </a:p>
                    <a:p>
                      <a:pPr algn="ctr"/>
                      <a:r>
                        <a:rPr lang="fr-FR" sz="3200" dirty="0" smtClean="0">
                          <a:solidFill>
                            <a:schemeClr val="tx1"/>
                          </a:solidFill>
                        </a:rPr>
                        <a:t>(%)</a:t>
                      </a:r>
                      <a:endParaRPr lang="fr-FR" sz="32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3200" dirty="0" smtClean="0">
                          <a:solidFill>
                            <a:schemeClr val="tx1"/>
                          </a:solidFill>
                        </a:rPr>
                        <a:t>Peupliers</a:t>
                      </a:r>
                    </a:p>
                    <a:p>
                      <a:pPr algn="ctr"/>
                      <a:r>
                        <a:rPr lang="fr-FR" sz="3200" dirty="0" smtClean="0">
                          <a:solidFill>
                            <a:schemeClr val="tx1"/>
                          </a:solidFill>
                        </a:rPr>
                        <a:t>(%)</a:t>
                      </a:r>
                      <a:endParaRPr lang="fr-FR" sz="32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c>
                  <a:txBody>
                    <a:bodyPr/>
                    <a:lstStyle/>
                    <a:p>
                      <a:pPr algn="ctr"/>
                      <a:r>
                        <a:rPr lang="fr-FR" sz="3200" dirty="0" smtClean="0">
                          <a:solidFill>
                            <a:schemeClr val="tx1"/>
                          </a:solidFill>
                        </a:rPr>
                        <a:t>Feuillus durs</a:t>
                      </a:r>
                    </a:p>
                    <a:p>
                      <a:pPr algn="ctr"/>
                      <a:r>
                        <a:rPr lang="fr-FR" sz="3200" dirty="0" smtClean="0">
                          <a:solidFill>
                            <a:schemeClr val="tx1"/>
                          </a:solidFill>
                        </a:rPr>
                        <a:t>(%)</a:t>
                      </a:r>
                      <a:endParaRPr lang="fr-FR" sz="3200"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38100" cap="flat" cmpd="sng" algn="ctr">
                      <a:solidFill>
                        <a:srgbClr val="9BBB59">
                          <a:lumMod val="75000"/>
                        </a:srgbClr>
                      </a:solidFill>
                      <a:prstDash val="solid"/>
                      <a:round/>
                      <a:headEnd type="none" w="med" len="med"/>
                      <a:tailEnd type="none" w="med" len="med"/>
                    </a:lnB>
                  </a:tcPr>
                </a:tc>
              </a:tr>
              <a:tr h="1048229">
                <a:tc>
                  <a:txBody>
                    <a:bodyPr/>
                    <a:lstStyle/>
                    <a:p>
                      <a:pPr algn="ctr"/>
                      <a:r>
                        <a:rPr lang="fr-FR" sz="3200" b="1" dirty="0" smtClean="0">
                          <a:solidFill>
                            <a:srgbClr val="FF0000"/>
                          </a:solidFill>
                        </a:rPr>
                        <a:t>-5,3 à -5,7</a:t>
                      </a:r>
                      <a:endParaRPr lang="fr-FR" sz="3200"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sz="3200" b="1" dirty="0" smtClean="0">
                          <a:solidFill>
                            <a:srgbClr val="FF0000"/>
                          </a:solidFill>
                        </a:rPr>
                        <a:t>-5,8 à -7,2</a:t>
                      </a:r>
                      <a:endParaRPr lang="fr-FR" sz="3200"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sz="3200" b="1" dirty="0" smtClean="0">
                          <a:solidFill>
                            <a:srgbClr val="FF0000"/>
                          </a:solidFill>
                        </a:rPr>
                        <a:t>-3,4 à -5,6</a:t>
                      </a:r>
                      <a:endParaRPr lang="fr-FR" sz="3200"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c>
                  <a:txBody>
                    <a:bodyPr/>
                    <a:lstStyle/>
                    <a:p>
                      <a:pPr algn="ctr"/>
                      <a:r>
                        <a:rPr lang="fr-FR" sz="3200" b="1" dirty="0" smtClean="0">
                          <a:solidFill>
                            <a:srgbClr val="FF0000"/>
                          </a:solidFill>
                        </a:rPr>
                        <a:t>-3,9 à -4,6  </a:t>
                      </a:r>
                      <a:endParaRPr lang="fr-FR" sz="3200"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38100" cap="flat" cmpd="sng" algn="ctr">
                      <a:solidFill>
                        <a:srgbClr val="9BBB59">
                          <a:lumMod val="75000"/>
                        </a:srgb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22221164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36800"/>
            <a:ext cx="8229600" cy="1701800"/>
          </a:xfrm>
        </p:spPr>
        <p:txBody>
          <a:bodyPr/>
          <a:lstStyle/>
          <a:p>
            <a:r>
              <a:rPr lang="fr-FR" sz="6000" b="1" dirty="0" smtClean="0"/>
              <a:t>Emplois et retombées économiques</a:t>
            </a:r>
            <a:endParaRPr lang="fr-FR" sz="6000" b="1" dirty="0"/>
          </a:p>
        </p:txBody>
      </p:sp>
      <p:sp>
        <p:nvSpPr>
          <p:cNvPr id="3" name="Espace réservé du numéro de diapositive 2"/>
          <p:cNvSpPr>
            <a:spLocks noGrp="1"/>
          </p:cNvSpPr>
          <p:nvPr>
            <p:ph type="sldNum" sz="quarter" idx="12"/>
          </p:nvPr>
        </p:nvSpPr>
        <p:spPr/>
        <p:txBody>
          <a:bodyPr/>
          <a:lstStyle/>
          <a:p>
            <a:pPr>
              <a:defRPr/>
            </a:pPr>
            <a:fld id="{BACFE7AA-F098-1949-AB3C-B28831F17710}" type="slidenum">
              <a:rPr lang="fr-FR" smtClean="0"/>
              <a:pPr>
                <a:defRPr/>
              </a:pPr>
              <a:t>84</a:t>
            </a:fld>
            <a:endParaRPr lang="fr-FR"/>
          </a:p>
        </p:txBody>
      </p:sp>
    </p:spTree>
    <p:extLst>
      <p:ext uri="{BB962C8B-B14F-4D97-AF65-F5344CB8AC3E}">
        <p14:creationId xmlns:p14="http://schemas.microsoft.com/office/powerpoint/2010/main" val="255733807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08038"/>
            <a:ext cx="9144000" cy="944562"/>
          </a:xfrm>
        </p:spPr>
        <p:txBody>
          <a:bodyPr/>
          <a:lstStyle/>
          <a:p>
            <a:r>
              <a:rPr lang="fr-FR" sz="3600" b="1" dirty="0" smtClean="0"/>
              <a:t>Traduction des baisses de possibilité en emplois et retombées économiques</a:t>
            </a:r>
            <a:endParaRPr lang="fr-FR" sz="3600" b="1" dirty="0"/>
          </a:p>
        </p:txBody>
      </p:sp>
      <p:sp>
        <p:nvSpPr>
          <p:cNvPr id="3" name="Espace réservé du contenu 2"/>
          <p:cNvSpPr>
            <a:spLocks noGrp="1"/>
          </p:cNvSpPr>
          <p:nvPr>
            <p:ph idx="1"/>
          </p:nvPr>
        </p:nvSpPr>
        <p:spPr>
          <a:xfrm>
            <a:off x="190500" y="1841500"/>
            <a:ext cx="8763000" cy="4525963"/>
          </a:xfrm>
        </p:spPr>
        <p:txBody>
          <a:bodyPr/>
          <a:lstStyle/>
          <a:p>
            <a:r>
              <a:rPr lang="fr-FR" dirty="0" smtClean="0"/>
              <a:t>Baisses de possibilité par groupe d’essences appliquées à la possibilité 2013-2014 = 40 780 m</a:t>
            </a:r>
            <a:r>
              <a:rPr lang="fr-FR" baseline="30000" dirty="0" smtClean="0"/>
              <a:t>3</a:t>
            </a:r>
          </a:p>
          <a:p>
            <a:r>
              <a:rPr lang="fr-FR" dirty="0" smtClean="0"/>
              <a:t>40 780 m</a:t>
            </a:r>
            <a:r>
              <a:rPr lang="fr-FR" baseline="30000" dirty="0" smtClean="0"/>
              <a:t>3</a:t>
            </a:r>
            <a:r>
              <a:rPr lang="fr-FR" dirty="0" smtClean="0"/>
              <a:t> = emplois directs et retombées directes???</a:t>
            </a:r>
          </a:p>
          <a:p>
            <a:r>
              <a:rPr lang="fr-FR" dirty="0" smtClean="0"/>
              <a:t>Deux méthodes:</a:t>
            </a:r>
          </a:p>
          <a:p>
            <a:pPr lvl="1"/>
            <a:r>
              <a:rPr lang="fr-FR" dirty="0" smtClean="0"/>
              <a:t>Étude de l’Observatoire de la foresterie du BSL</a:t>
            </a:r>
          </a:p>
          <a:p>
            <a:pPr lvl="1"/>
            <a:r>
              <a:rPr lang="fr-FR" dirty="0" smtClean="0"/>
              <a:t>Modèle économique du MRN développé à partir du Modèle Intersectoriel du Québec </a:t>
            </a:r>
            <a:endParaRPr lang="fr-FR" dirty="0"/>
          </a:p>
        </p:txBody>
      </p:sp>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85</a:t>
            </a:fld>
            <a:endParaRPr lang="fr-FR"/>
          </a:p>
        </p:txBody>
      </p:sp>
      <p:sp>
        <p:nvSpPr>
          <p:cNvPr id="5" name="Pensées 4"/>
          <p:cNvSpPr/>
          <p:nvPr/>
        </p:nvSpPr>
        <p:spPr>
          <a:xfrm>
            <a:off x="812800" y="1841500"/>
            <a:ext cx="7188200" cy="2054859"/>
          </a:xfrm>
          <a:prstGeom prst="cloudCallout">
            <a:avLst>
              <a:gd name="adj1" fmla="val -6498"/>
              <a:gd name="adj2" fmla="val 8593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smtClean="0">
                <a:solidFill>
                  <a:schemeClr val="tx1"/>
                </a:solidFill>
              </a:rPr>
              <a:t>Chiffres régionaux</a:t>
            </a:r>
          </a:p>
          <a:p>
            <a:pPr algn="ctr"/>
            <a:r>
              <a:rPr lang="fr-FR" sz="2800" dirty="0" smtClean="0">
                <a:solidFill>
                  <a:schemeClr val="tx1"/>
                </a:solidFill>
              </a:rPr>
              <a:t>Emplois directs et retombées économiques directes par m</a:t>
            </a:r>
            <a:r>
              <a:rPr lang="fr-FR" sz="2800" baseline="30000" dirty="0" smtClean="0">
                <a:solidFill>
                  <a:schemeClr val="tx1"/>
                </a:solidFill>
              </a:rPr>
              <a:t>3</a:t>
            </a:r>
            <a:endParaRPr lang="fr-FR" sz="2800" baseline="30000" dirty="0">
              <a:solidFill>
                <a:schemeClr val="tx1"/>
              </a:solidFill>
            </a:endParaRPr>
          </a:p>
        </p:txBody>
      </p:sp>
    </p:spTree>
    <p:extLst>
      <p:ext uri="{BB962C8B-B14F-4D97-AF65-F5344CB8AC3E}">
        <p14:creationId xmlns:p14="http://schemas.microsoft.com/office/powerpoint/2010/main" val="32039478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08038"/>
            <a:ext cx="9144000" cy="1681162"/>
          </a:xfrm>
        </p:spPr>
        <p:txBody>
          <a:bodyPr/>
          <a:lstStyle/>
          <a:p>
            <a:r>
              <a:rPr lang="fr-FR" sz="3600" dirty="0" smtClean="0"/>
              <a:t>Diminution des emplois directs et des retombées économiques directes associées aux territoires d’intérêt</a:t>
            </a:r>
            <a:endParaRPr lang="fr-FR" sz="36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703261988"/>
              </p:ext>
            </p:extLst>
          </p:nvPr>
        </p:nvGraphicFramePr>
        <p:xfrm>
          <a:off x="457200" y="2781300"/>
          <a:ext cx="8229600" cy="2194559"/>
        </p:xfrm>
        <a:graphic>
          <a:graphicData uri="http://schemas.openxmlformats.org/drawingml/2006/table">
            <a:tbl>
              <a:tblPr firstRow="1" bandRow="1">
                <a:tableStyleId>{1FECB4D8-DB02-4DC6-A0A2-4F2EBAE1DC90}</a:tableStyleId>
              </a:tblPr>
              <a:tblGrid>
                <a:gridCol w="2057400"/>
                <a:gridCol w="2057400"/>
                <a:gridCol w="2057400"/>
                <a:gridCol w="2057400"/>
              </a:tblGrid>
              <a:tr h="370840">
                <a:tc>
                  <a:txBody>
                    <a:bodyPr/>
                    <a:lstStyle/>
                    <a:p>
                      <a:r>
                        <a:rPr lang="fr-FR" dirty="0" smtClean="0">
                          <a:solidFill>
                            <a:schemeClr val="tx1"/>
                          </a:solidFill>
                        </a:rPr>
                        <a:t>Variable</a:t>
                      </a:r>
                      <a:endParaRPr lang="fr-FR" dirty="0">
                        <a:solidFill>
                          <a:schemeClr val="tx1"/>
                        </a:solidFill>
                      </a:endParaRPr>
                    </a:p>
                  </a:txBody>
                  <a:tcPr>
                    <a:lnR w="12700" cap="flat" cmpd="sng" algn="ctr">
                      <a:solidFill>
                        <a:srgbClr val="9BBB59">
                          <a:lumMod val="75000"/>
                        </a:srgbClr>
                      </a:solidFill>
                      <a:prstDash val="solid"/>
                      <a:round/>
                      <a:headEnd type="none" w="med" len="med"/>
                      <a:tailEnd type="none" w="med" len="med"/>
                    </a:lnR>
                    <a:lnB w="127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Impact des territoires d’intérêt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127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Secteur</a:t>
                      </a:r>
                      <a:r>
                        <a:rPr lang="fr-FR" baseline="0" dirty="0" smtClean="0">
                          <a:solidFill>
                            <a:schemeClr val="tx1"/>
                          </a:solidFill>
                        </a:rPr>
                        <a:t> forestier de la région</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B w="12700" cap="flat" cmpd="sng" algn="ctr">
                      <a:solidFill>
                        <a:srgbClr val="9BBB59">
                          <a:lumMod val="75000"/>
                        </a:srgbClr>
                      </a:solidFill>
                      <a:prstDash val="solid"/>
                      <a:round/>
                      <a:headEnd type="none" w="med" len="med"/>
                      <a:tailEnd type="none" w="med" len="med"/>
                    </a:lnB>
                  </a:tcPr>
                </a:tc>
                <a:tc>
                  <a:txBody>
                    <a:bodyPr/>
                    <a:lstStyle/>
                    <a:p>
                      <a:pPr algn="ctr"/>
                      <a:r>
                        <a:rPr lang="fr-FR" dirty="0" smtClean="0">
                          <a:solidFill>
                            <a:schemeClr val="tx1"/>
                          </a:solidFill>
                        </a:rPr>
                        <a:t>Diminution </a:t>
                      </a:r>
                    </a:p>
                    <a:p>
                      <a:pPr algn="ctr"/>
                      <a:r>
                        <a:rPr lang="fr-FR" dirty="0" smtClean="0">
                          <a:solidFill>
                            <a:schemeClr val="tx1"/>
                          </a:solidFill>
                        </a:rPr>
                        <a:t>(%)</a:t>
                      </a:r>
                      <a:endParaRPr lang="fr-FR" dirty="0">
                        <a:solidFill>
                          <a:schemeClr val="tx1"/>
                        </a:solidFill>
                      </a:endParaRPr>
                    </a:p>
                  </a:txBody>
                  <a:tcPr>
                    <a:lnL w="12700" cap="flat" cmpd="sng" algn="ctr">
                      <a:solidFill>
                        <a:srgbClr val="9BBB59">
                          <a:lumMod val="75000"/>
                        </a:srgbClr>
                      </a:solidFill>
                      <a:prstDash val="solid"/>
                      <a:round/>
                      <a:headEnd type="none" w="med" len="med"/>
                      <a:tailEnd type="none" w="med" len="med"/>
                    </a:lnL>
                    <a:lnB w="12700" cap="flat" cmpd="sng" algn="ctr">
                      <a:solidFill>
                        <a:srgbClr val="9BBB59">
                          <a:lumMod val="75000"/>
                        </a:srgbClr>
                      </a:solidFill>
                      <a:prstDash val="solid"/>
                      <a:round/>
                      <a:headEnd type="none" w="med" len="med"/>
                      <a:tailEnd type="none" w="med" len="med"/>
                    </a:lnB>
                  </a:tcPr>
                </a:tc>
              </a:tr>
              <a:tr h="370840">
                <a:tc>
                  <a:txBody>
                    <a:bodyPr/>
                    <a:lstStyle/>
                    <a:p>
                      <a:r>
                        <a:rPr lang="fr-FR" b="1" dirty="0" smtClean="0">
                          <a:solidFill>
                            <a:schemeClr val="tx1"/>
                          </a:solidFill>
                        </a:rPr>
                        <a:t>Emplois directs (personne-année)</a:t>
                      </a:r>
                      <a:endParaRPr lang="fr-FR" b="1" dirty="0">
                        <a:solidFill>
                          <a:schemeClr val="tx1"/>
                        </a:solidFill>
                      </a:endParaRPr>
                    </a:p>
                  </a:txBody>
                  <a:tcPr>
                    <a:lnR w="12700" cap="flat" cmpd="sng" algn="ctr">
                      <a:solidFill>
                        <a:srgbClr val="9BBB59">
                          <a:lumMod val="75000"/>
                        </a:srgbClr>
                      </a:solidFill>
                      <a:prstDash val="solid"/>
                      <a:round/>
                      <a:headEnd type="none" w="med" len="med"/>
                      <a:tailEnd type="none" w="med" len="med"/>
                    </a:lnR>
                    <a:lnT w="127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FF0000"/>
                          </a:solidFill>
                        </a:rPr>
                        <a:t>-58 à -91</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127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chemeClr val="tx1"/>
                          </a:solidFill>
                        </a:rPr>
                        <a:t>3 982</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lnT w="12700" cap="flat" cmpd="sng" algn="ctr">
                      <a:solidFill>
                        <a:srgbClr val="9BBB59">
                          <a:lumMod val="75000"/>
                        </a:srgbClr>
                      </a:solidFill>
                      <a:prstDash val="solid"/>
                      <a:round/>
                      <a:headEnd type="none" w="med" len="med"/>
                      <a:tailEnd type="none" w="med" len="med"/>
                    </a:lnT>
                  </a:tcPr>
                </a:tc>
                <a:tc>
                  <a:txBody>
                    <a:bodyPr/>
                    <a:lstStyle/>
                    <a:p>
                      <a:pPr algn="ctr"/>
                      <a:r>
                        <a:rPr lang="fr-FR" b="1" dirty="0" smtClean="0">
                          <a:solidFill>
                            <a:srgbClr val="FF0000"/>
                          </a:solidFill>
                        </a:rPr>
                        <a:t>-1,5 à -2,3</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T w="12700" cap="flat" cmpd="sng" algn="ctr">
                      <a:solidFill>
                        <a:srgbClr val="9BBB59">
                          <a:lumMod val="75000"/>
                        </a:srgbClr>
                      </a:solidFill>
                      <a:prstDash val="solid"/>
                      <a:round/>
                      <a:headEnd type="none" w="med" len="med"/>
                      <a:tailEnd type="none" w="med" len="med"/>
                    </a:lnT>
                  </a:tcPr>
                </a:tc>
              </a:tr>
              <a:tr h="370840">
                <a:tc>
                  <a:txBody>
                    <a:bodyPr/>
                    <a:lstStyle/>
                    <a:p>
                      <a:r>
                        <a:rPr lang="fr-FR" b="1" dirty="0" smtClean="0">
                          <a:solidFill>
                            <a:schemeClr val="tx1"/>
                          </a:solidFill>
                        </a:rPr>
                        <a:t>Retombées économiques directes (millions $)</a:t>
                      </a:r>
                      <a:endParaRPr lang="fr-FR" b="1" dirty="0">
                        <a:solidFill>
                          <a:schemeClr val="tx1"/>
                        </a:solidFill>
                      </a:endParaRPr>
                    </a:p>
                  </a:txBody>
                  <a:tcPr>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-7,6 à -9,8</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chemeClr val="tx1"/>
                          </a:solidFill>
                        </a:rPr>
                        <a:t>524,9</a:t>
                      </a:r>
                      <a:endParaRPr lang="fr-FR" b="1" dirty="0">
                        <a:solidFill>
                          <a:schemeClr val="tx1"/>
                        </a:solidFill>
                      </a:endParaRPr>
                    </a:p>
                  </a:txBody>
                  <a:tcPr>
                    <a:lnL w="12700" cap="flat" cmpd="sng" algn="ctr">
                      <a:solidFill>
                        <a:srgbClr val="9BBB59">
                          <a:lumMod val="75000"/>
                        </a:srgbClr>
                      </a:solidFill>
                      <a:prstDash val="solid"/>
                      <a:round/>
                      <a:headEnd type="none" w="med" len="med"/>
                      <a:tailEnd type="none" w="med" len="med"/>
                    </a:lnL>
                    <a:lnR w="12700" cap="flat" cmpd="sng" algn="ctr">
                      <a:solidFill>
                        <a:srgbClr val="9BBB59">
                          <a:lumMod val="75000"/>
                        </a:srgbClr>
                      </a:solidFill>
                      <a:prstDash val="solid"/>
                      <a:round/>
                      <a:headEnd type="none" w="med" len="med"/>
                      <a:tailEnd type="none" w="med" len="med"/>
                    </a:lnR>
                  </a:tcPr>
                </a:tc>
                <a:tc>
                  <a:txBody>
                    <a:bodyPr/>
                    <a:lstStyle/>
                    <a:p>
                      <a:pPr algn="ctr"/>
                      <a:r>
                        <a:rPr lang="fr-FR" b="1" dirty="0" smtClean="0">
                          <a:solidFill>
                            <a:srgbClr val="FF0000"/>
                          </a:solidFill>
                        </a:rPr>
                        <a:t>-1,4 à -1,9</a:t>
                      </a:r>
                      <a:endParaRPr lang="fr-FR" b="1" dirty="0">
                        <a:solidFill>
                          <a:srgbClr val="FF0000"/>
                        </a:solidFill>
                      </a:endParaRPr>
                    </a:p>
                  </a:txBody>
                  <a:tcPr>
                    <a:lnL w="12700" cap="flat" cmpd="sng" algn="ctr">
                      <a:solidFill>
                        <a:srgbClr val="9BBB59">
                          <a:lumMod val="75000"/>
                        </a:srgbClr>
                      </a:solidFill>
                      <a:prstDash val="solid"/>
                      <a:round/>
                      <a:headEnd type="none" w="med" len="med"/>
                      <a:tailEnd type="none" w="med" len="med"/>
                    </a:lnL>
                  </a:tcPr>
                </a:tc>
              </a:tr>
            </a:tbl>
          </a:graphicData>
        </a:graphic>
      </p:graphicFrame>
      <p:sp>
        <p:nvSpPr>
          <p:cNvPr id="4" name="Espace réservé du numéro de diapositive 3"/>
          <p:cNvSpPr>
            <a:spLocks noGrp="1"/>
          </p:cNvSpPr>
          <p:nvPr>
            <p:ph type="sldNum" sz="quarter" idx="12"/>
          </p:nvPr>
        </p:nvSpPr>
        <p:spPr/>
        <p:txBody>
          <a:bodyPr/>
          <a:lstStyle/>
          <a:p>
            <a:pPr>
              <a:defRPr/>
            </a:pPr>
            <a:fld id="{71237D6E-2C7E-AD48-8D61-59DBF15047F4}" type="slidenum">
              <a:rPr lang="fr-FR" smtClean="0"/>
              <a:pPr>
                <a:defRPr/>
              </a:pPr>
              <a:t>86</a:t>
            </a:fld>
            <a:endParaRPr lang="fr-FR"/>
          </a:p>
        </p:txBody>
      </p:sp>
      <p:sp>
        <p:nvSpPr>
          <p:cNvPr id="7" name="Pensées 6"/>
          <p:cNvSpPr/>
          <p:nvPr/>
        </p:nvSpPr>
        <p:spPr>
          <a:xfrm>
            <a:off x="1485900" y="609600"/>
            <a:ext cx="6604000" cy="1508759"/>
          </a:xfrm>
          <a:prstGeom prst="cloudCallout">
            <a:avLst>
              <a:gd name="adj1" fmla="val 2601"/>
              <a:gd name="adj2" fmla="val 9769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chemeClr val="tx1"/>
                </a:solidFill>
              </a:rPr>
              <a:t>Récolte de bois et première transformation des bois</a:t>
            </a:r>
            <a:endParaRPr lang="fr-FR" sz="2800" dirty="0">
              <a:solidFill>
                <a:schemeClr val="tx1"/>
              </a:solidFill>
            </a:endParaRPr>
          </a:p>
        </p:txBody>
      </p:sp>
      <p:sp>
        <p:nvSpPr>
          <p:cNvPr id="6" name="Pensées 5"/>
          <p:cNvSpPr/>
          <p:nvPr/>
        </p:nvSpPr>
        <p:spPr>
          <a:xfrm>
            <a:off x="88900" y="190500"/>
            <a:ext cx="8902700" cy="4114800"/>
          </a:xfrm>
          <a:prstGeom prst="cloudCallout">
            <a:avLst>
              <a:gd name="adj1" fmla="val 24142"/>
              <a:gd name="adj2" fmla="val 44199"/>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chemeClr val="tx1"/>
                </a:solidFill>
              </a:rPr>
              <a:t>Possibilité 2014-2018 par rapport à possibilité actuelle ?</a:t>
            </a:r>
          </a:p>
          <a:p>
            <a:pPr algn="ctr"/>
            <a:r>
              <a:rPr lang="fr-FR" sz="2800" dirty="0" smtClean="0">
                <a:solidFill>
                  <a:schemeClr val="tx1"/>
                </a:solidFill>
              </a:rPr>
              <a:t>Hausse?</a:t>
            </a:r>
          </a:p>
          <a:p>
            <a:pPr algn="ctr"/>
            <a:r>
              <a:rPr lang="fr-FR" sz="2800" dirty="0" smtClean="0">
                <a:solidFill>
                  <a:schemeClr val="tx1"/>
                </a:solidFill>
              </a:rPr>
              <a:t>Baisse?</a:t>
            </a:r>
          </a:p>
          <a:p>
            <a:pPr algn="ctr"/>
            <a:r>
              <a:rPr lang="fr-FR" sz="2800" dirty="0" smtClean="0">
                <a:solidFill>
                  <a:schemeClr val="tx1"/>
                </a:solidFill>
              </a:rPr>
              <a:t>Maintien?</a:t>
            </a:r>
          </a:p>
          <a:p>
            <a:pPr algn="ctr"/>
            <a:r>
              <a:rPr lang="fr-FR" sz="2800" dirty="0" smtClean="0">
                <a:solidFill>
                  <a:schemeClr val="tx1"/>
                </a:solidFill>
              </a:rPr>
              <a:t>Impact différent selon la réponse</a:t>
            </a:r>
            <a:endParaRPr lang="fr-FR" sz="2800" dirty="0">
              <a:solidFill>
                <a:schemeClr val="tx1"/>
              </a:solidFill>
            </a:endParaRPr>
          </a:p>
        </p:txBody>
      </p:sp>
    </p:spTree>
    <p:extLst>
      <p:ext uri="{BB962C8B-B14F-4D97-AF65-F5344CB8AC3E}">
        <p14:creationId xmlns:p14="http://schemas.microsoft.com/office/powerpoint/2010/main" val="1730284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re 1"/>
          <p:cNvSpPr>
            <a:spLocks noGrp="1"/>
          </p:cNvSpPr>
          <p:nvPr>
            <p:ph type="title"/>
          </p:nvPr>
        </p:nvSpPr>
        <p:spPr>
          <a:xfrm>
            <a:off x="457200" y="2349500"/>
            <a:ext cx="8229600" cy="1727200"/>
          </a:xfrm>
        </p:spPr>
        <p:txBody>
          <a:bodyPr/>
          <a:lstStyle/>
          <a:p>
            <a:r>
              <a:rPr lang="fr-FR" sz="6000" b="1" dirty="0" smtClean="0">
                <a:latin typeface="Calibri" charset="0"/>
              </a:rPr>
              <a:t>Indice de qualité d’habitat de l’orignal</a:t>
            </a:r>
            <a:endParaRPr lang="fr-FR" sz="6000" b="1" dirty="0">
              <a:latin typeface="Calibri" charset="0"/>
            </a:endParaRPr>
          </a:p>
        </p:txBody>
      </p:sp>
      <p:sp>
        <p:nvSpPr>
          <p:cNvPr id="3074"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E3D300CA-6590-6047-AD43-C918FE3A9F2D}" type="slidenum">
              <a:rPr lang="fr-FR">
                <a:solidFill>
                  <a:srgbClr val="000000"/>
                </a:solidFill>
              </a:rPr>
              <a:pPr/>
              <a:t>87</a:t>
            </a:fld>
            <a:endParaRPr lang="fr-FR">
              <a:solidFill>
                <a:srgbClr val="000000"/>
              </a:solidFill>
            </a:endParaRPr>
          </a:p>
        </p:txBody>
      </p:sp>
    </p:spTree>
    <p:extLst>
      <p:ext uri="{BB962C8B-B14F-4D97-AF65-F5344CB8AC3E}">
        <p14:creationId xmlns:p14="http://schemas.microsoft.com/office/powerpoint/2010/main" val="138602219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p:txBody>
          <a:bodyPr/>
          <a:lstStyle/>
          <a:p>
            <a:r>
              <a:rPr lang="fr-CA">
                <a:latin typeface="Arial" charset="0"/>
              </a:rPr>
              <a:t>Portrait de l’habitat de l’orignal</a:t>
            </a:r>
          </a:p>
        </p:txBody>
      </p:sp>
      <p:sp>
        <p:nvSpPr>
          <p:cNvPr id="185347" name="Rectangle 3"/>
          <p:cNvSpPr>
            <a:spLocks noGrp="1" noChangeArrowheads="1"/>
          </p:cNvSpPr>
          <p:nvPr>
            <p:ph type="body" sz="half" idx="1"/>
          </p:nvPr>
        </p:nvSpPr>
        <p:spPr>
          <a:xfrm>
            <a:off x="382588" y="1260475"/>
            <a:ext cx="8437562" cy="4370388"/>
          </a:xfrm>
        </p:spPr>
        <p:txBody>
          <a:bodyPr/>
          <a:lstStyle/>
          <a:p>
            <a:pPr>
              <a:defRPr/>
            </a:pPr>
            <a:r>
              <a:rPr lang="fr-CA" sz="2400" dirty="0" smtClean="0">
                <a:latin typeface="Arial" charset="0"/>
                <a:ea typeface="ＭＳ Ｐゴシック" charset="0"/>
                <a:cs typeface="+mn-cs"/>
              </a:rPr>
              <a:t>Modèle de qualité d’habitat (MQH) de </a:t>
            </a:r>
            <a:r>
              <a:rPr lang="fr-CA" sz="2400" dirty="0">
                <a:latin typeface="Arial" charset="0"/>
                <a:ea typeface="ＭＳ Ｐゴシック" charset="0"/>
                <a:cs typeface="+mn-cs"/>
              </a:rPr>
              <a:t>orignal </a:t>
            </a:r>
          </a:p>
          <a:p>
            <a:pPr>
              <a:buFont typeface="Wingdings" charset="0"/>
              <a:buNone/>
              <a:defRPr/>
            </a:pPr>
            <a:endParaRPr lang="fr-CA" sz="2400" dirty="0">
              <a:latin typeface="Arial" charset="0"/>
              <a:ea typeface="ＭＳ Ｐゴシック" charset="0"/>
              <a:cs typeface="+mn-cs"/>
            </a:endParaRPr>
          </a:p>
          <a:p>
            <a:pPr>
              <a:defRPr/>
            </a:pPr>
            <a:r>
              <a:rPr lang="fr-CA" sz="2400" dirty="0" smtClean="0">
                <a:latin typeface="Arial" charset="0"/>
                <a:ea typeface="ＭＳ Ｐゴシック" charset="0"/>
                <a:cs typeface="+mn-cs"/>
              </a:rPr>
              <a:t>MQH </a:t>
            </a:r>
            <a:r>
              <a:rPr lang="fr-CA" sz="2400" dirty="0">
                <a:latin typeface="Arial" charset="0"/>
                <a:ea typeface="ＭＳ Ｐゴシック" charset="0"/>
                <a:cs typeface="+mn-cs"/>
              </a:rPr>
              <a:t>utilise deux composantes:</a:t>
            </a:r>
          </a:p>
          <a:p>
            <a:pPr lvl="2">
              <a:defRPr/>
            </a:pPr>
            <a:r>
              <a:rPr lang="fr-CA" sz="2000" dirty="0">
                <a:latin typeface="Arial" charset="0"/>
                <a:ea typeface="ＭＳ Ｐゴシック" charset="0"/>
              </a:rPr>
              <a:t>Indice de qualité pour la nourriture</a:t>
            </a:r>
          </a:p>
          <a:p>
            <a:pPr lvl="2">
              <a:defRPr/>
            </a:pPr>
            <a:r>
              <a:rPr lang="fr-CA" sz="2000" dirty="0">
                <a:latin typeface="Arial" charset="0"/>
                <a:ea typeface="ＭＳ Ｐゴシック" charset="0"/>
              </a:rPr>
              <a:t>Indice de </a:t>
            </a:r>
            <a:r>
              <a:rPr lang="fr-CA" sz="2000" dirty="0" smtClean="0">
                <a:latin typeface="Arial" charset="0"/>
                <a:ea typeface="ＭＳ Ｐゴシック" charset="0"/>
              </a:rPr>
              <a:t>bordure pour l’abri</a:t>
            </a:r>
          </a:p>
          <a:p>
            <a:pPr marL="898525" lvl="2" indent="0">
              <a:buFont typeface="Wingdings" charset="0"/>
              <a:buNone/>
              <a:defRPr/>
            </a:pPr>
            <a:endParaRPr lang="fr-CA" sz="1800" dirty="0">
              <a:latin typeface="Arial" charset="0"/>
              <a:ea typeface="ＭＳ Ｐゴシック" charset="0"/>
            </a:endParaRPr>
          </a:p>
          <a:p>
            <a:pPr>
              <a:defRPr/>
            </a:pPr>
            <a:r>
              <a:rPr lang="fr-CA" sz="2400" dirty="0">
                <a:latin typeface="Arial" charset="0"/>
                <a:ea typeface="ＭＳ Ｐゴシック" charset="0"/>
                <a:cs typeface="+mn-cs"/>
              </a:rPr>
              <a:t>Échelle d’analyse: 5 km</a:t>
            </a:r>
            <a:r>
              <a:rPr lang="fr-CA" sz="2400" baseline="30000" dirty="0">
                <a:latin typeface="Arial" charset="0"/>
                <a:ea typeface="ＭＳ Ｐゴシック" charset="0"/>
                <a:cs typeface="+mn-cs"/>
              </a:rPr>
              <a:t>2</a:t>
            </a:r>
          </a:p>
          <a:p>
            <a:pPr>
              <a:defRPr/>
            </a:pPr>
            <a:endParaRPr lang="fr-CA" sz="2400" baseline="30000" dirty="0">
              <a:latin typeface="Arial" charset="0"/>
              <a:ea typeface="ＭＳ Ｐゴシック" charset="0"/>
              <a:cs typeface="+mn-cs"/>
            </a:endParaRPr>
          </a:p>
          <a:p>
            <a:pPr>
              <a:defRPr/>
            </a:pPr>
            <a:r>
              <a:rPr lang="fr-CA" sz="2400" dirty="0">
                <a:latin typeface="Arial" charset="0"/>
                <a:ea typeface="ＭＳ Ｐゴシック" charset="0"/>
                <a:cs typeface="+mn-cs"/>
              </a:rPr>
              <a:t>Validation avec territoires de référence (Matane et Rimouski)</a:t>
            </a:r>
          </a:p>
          <a:p>
            <a:pPr>
              <a:buFont typeface="Wingdings" charset="0"/>
              <a:buNone/>
              <a:defRPr/>
            </a:pPr>
            <a:endParaRPr lang="fr-CA" sz="2400" baseline="30000" dirty="0">
              <a:latin typeface="Arial" charset="0"/>
              <a:ea typeface="ＭＳ Ｐゴシック" charset="0"/>
              <a:cs typeface="+mn-cs"/>
            </a:endParaRPr>
          </a:p>
          <a:p>
            <a:pPr>
              <a:defRPr/>
            </a:pPr>
            <a:endParaRPr lang="fr-CA" sz="2400" baseline="30000" dirty="0">
              <a:latin typeface="Arial" charset="0"/>
              <a:ea typeface="ＭＳ Ｐゴシック" charset="0"/>
              <a:cs typeface="+mn-cs"/>
            </a:endParaRPr>
          </a:p>
          <a:p>
            <a:pPr>
              <a:defRPr/>
            </a:pPr>
            <a:endParaRPr lang="fr-CA" sz="2400" dirty="0">
              <a:latin typeface="Arial" charset="0"/>
              <a:ea typeface="ＭＳ Ｐゴシック" charset="0"/>
              <a:cs typeface="+mn-cs"/>
            </a:endParaRPr>
          </a:p>
        </p:txBody>
      </p:sp>
    </p:spTree>
    <p:extLst>
      <p:ext uri="{BB962C8B-B14F-4D97-AF65-F5344CB8AC3E}">
        <p14:creationId xmlns:p14="http://schemas.microsoft.com/office/powerpoint/2010/main" val="4245284325"/>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Effect transition="in" filter="checkerboard(across)">
                                      <p:cBhvr>
                                        <p:cTn id="7" dur="500"/>
                                        <p:tgtEl>
                                          <p:spTgt spid="185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5347">
                                            <p:txEl>
                                              <p:pRg st="2" end="2"/>
                                            </p:txEl>
                                          </p:spTgt>
                                        </p:tgtEl>
                                        <p:attrNameLst>
                                          <p:attrName>style.visibility</p:attrName>
                                        </p:attrNameLst>
                                      </p:cBhvr>
                                      <p:to>
                                        <p:strVal val="visible"/>
                                      </p:to>
                                    </p:set>
                                    <p:animEffect transition="in" filter="checkerboard(across)">
                                      <p:cBhvr>
                                        <p:cTn id="12" dur="500"/>
                                        <p:tgtEl>
                                          <p:spTgt spid="185347">
                                            <p:txEl>
                                              <p:pRg st="2" end="2"/>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85347">
                                            <p:txEl>
                                              <p:pRg st="3" end="3"/>
                                            </p:txEl>
                                          </p:spTgt>
                                        </p:tgtEl>
                                        <p:attrNameLst>
                                          <p:attrName>style.visibility</p:attrName>
                                        </p:attrNameLst>
                                      </p:cBhvr>
                                      <p:to>
                                        <p:strVal val="visible"/>
                                      </p:to>
                                    </p:set>
                                    <p:animEffect transition="in" filter="checkerboard(across)">
                                      <p:cBhvr>
                                        <p:cTn id="15" dur="500"/>
                                        <p:tgtEl>
                                          <p:spTgt spid="185347">
                                            <p:txEl>
                                              <p:pRg st="3" end="3"/>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85347">
                                            <p:txEl>
                                              <p:pRg st="4" end="4"/>
                                            </p:txEl>
                                          </p:spTgt>
                                        </p:tgtEl>
                                        <p:attrNameLst>
                                          <p:attrName>style.visibility</p:attrName>
                                        </p:attrNameLst>
                                      </p:cBhvr>
                                      <p:to>
                                        <p:strVal val="visible"/>
                                      </p:to>
                                    </p:set>
                                    <p:animEffect transition="in" filter="checkerboard(across)">
                                      <p:cBhvr>
                                        <p:cTn id="18" dur="500"/>
                                        <p:tgtEl>
                                          <p:spTgt spid="18534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85347">
                                            <p:txEl>
                                              <p:pRg st="6" end="6"/>
                                            </p:txEl>
                                          </p:spTgt>
                                        </p:tgtEl>
                                        <p:attrNameLst>
                                          <p:attrName>style.visibility</p:attrName>
                                        </p:attrNameLst>
                                      </p:cBhvr>
                                      <p:to>
                                        <p:strVal val="visible"/>
                                      </p:to>
                                    </p:set>
                                    <p:animEffect transition="in" filter="checkerboard(across)">
                                      <p:cBhvr>
                                        <p:cTn id="23" dur="500"/>
                                        <p:tgtEl>
                                          <p:spTgt spid="185347">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85347">
                                            <p:txEl>
                                              <p:pRg st="8" end="8"/>
                                            </p:txEl>
                                          </p:spTgt>
                                        </p:tgtEl>
                                        <p:attrNameLst>
                                          <p:attrName>style.visibility</p:attrName>
                                        </p:attrNameLst>
                                      </p:cBhvr>
                                      <p:to>
                                        <p:strVal val="visible"/>
                                      </p:to>
                                    </p:set>
                                    <p:animEffect transition="in" filter="checkerboard(across)">
                                      <p:cBhvr>
                                        <p:cTn id="28" dur="500"/>
                                        <p:tgtEl>
                                          <p:spTgt spid="1853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92"/>
          <p:cNvSpPr>
            <a:spLocks noGrp="1" noChangeArrowheads="1"/>
          </p:cNvSpPr>
          <p:nvPr>
            <p:ph type="title"/>
          </p:nvPr>
        </p:nvSpPr>
        <p:spPr>
          <a:xfrm>
            <a:off x="377825" y="0"/>
            <a:ext cx="8428038" cy="1008063"/>
          </a:xfrm>
        </p:spPr>
        <p:txBody>
          <a:bodyPr/>
          <a:lstStyle/>
          <a:p>
            <a:pPr algn="ctr"/>
            <a:r>
              <a:rPr lang="fr-CA" sz="2800">
                <a:latin typeface="Arial" charset="0"/>
              </a:rPr>
              <a:t>Validation du modèle avec les densités de récolte et les superficies de ravages</a:t>
            </a:r>
          </a:p>
        </p:txBody>
      </p:sp>
      <p:graphicFrame>
        <p:nvGraphicFramePr>
          <p:cNvPr id="5145" name="Group 25"/>
          <p:cNvGraphicFramePr>
            <a:graphicFrameLocks noGrp="1"/>
          </p:cNvGraphicFramePr>
          <p:nvPr/>
        </p:nvGraphicFramePr>
        <p:xfrm>
          <a:off x="396875" y="1993900"/>
          <a:ext cx="8423275" cy="3080513"/>
        </p:xfrm>
        <a:graphic>
          <a:graphicData uri="http://schemas.openxmlformats.org/drawingml/2006/table">
            <a:tbl>
              <a:tblPr/>
              <a:tblGrid>
                <a:gridCol w="2808288"/>
                <a:gridCol w="2806700"/>
                <a:gridCol w="2808287"/>
              </a:tblGrid>
              <a:tr h="728663">
                <a:tc>
                  <a:txBody>
                    <a:bodyPr/>
                    <a:lstStyle/>
                    <a:p>
                      <a:pPr marL="0" marR="0" lvl="0" indent="0" algn="l"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Habitat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Densité de récolte</a:t>
                      </a:r>
                    </a:p>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(ori./10km</a:t>
                      </a:r>
                      <a:r>
                        <a:rPr kumimoji="0" lang="fr-CA" sz="2400" b="0" i="0" u="none" strike="noStrike" cap="none" normalizeH="0" baseline="30000">
                          <a:ln>
                            <a:noFill/>
                          </a:ln>
                          <a:solidFill>
                            <a:srgbClr val="644B1A"/>
                          </a:solidFill>
                          <a:effectLst/>
                          <a:latin typeface="Arial" charset="0"/>
                          <a:ea typeface="MS PGothic" charset="0"/>
                          <a:cs typeface="Arial" charset="0"/>
                        </a:rPr>
                        <a:t>2</a:t>
                      </a:r>
                      <a:r>
                        <a:rPr kumimoji="0" lang="fr-CA" sz="2400" b="0" i="0" u="none" strike="noStrike" cap="none" normalizeH="0" baseline="0">
                          <a:ln>
                            <a:noFill/>
                          </a:ln>
                          <a:solidFill>
                            <a:srgbClr val="644B1A"/>
                          </a:solidFill>
                          <a:effectLst/>
                          <a:latin typeface="Arial" charset="0"/>
                          <a:ea typeface="MS PGothic" charset="0"/>
                          <a:cs typeface="Arial" charset="0"/>
                        </a:rPr>
                        <a:t>/an)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Ravages</a:t>
                      </a:r>
                    </a:p>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 occupation)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Faible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Moyen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15,2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Fort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644B1A"/>
                        </a:buClr>
                        <a:buSzTx/>
                        <a:buFont typeface="Wingdings" charset="0"/>
                        <a:buNone/>
                        <a:tabLst/>
                      </a:pPr>
                      <a:r>
                        <a:rPr kumimoji="0" lang="fr-CA" sz="2400" b="0" i="0" u="none" strike="noStrike" cap="none" normalizeH="0" baseline="0">
                          <a:ln>
                            <a:noFill/>
                          </a:ln>
                          <a:solidFill>
                            <a:srgbClr val="644B1A"/>
                          </a:solidFill>
                          <a:effectLst/>
                          <a:latin typeface="Arial" charset="0"/>
                          <a:ea typeface="MS PGothic" charset="0"/>
                          <a:cs typeface="Arial" charset="0"/>
                        </a:rPr>
                        <a:t>18,4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14415277"/>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6300" y="18734"/>
            <a:ext cx="5727700" cy="1022666"/>
          </a:xfrm>
        </p:spPr>
        <p:txBody>
          <a:bodyPr/>
          <a:lstStyle/>
          <a:p>
            <a:r>
              <a:rPr lang="fr-FR" dirty="0" smtClean="0"/>
              <a:t>Carences dans les types de végétation</a:t>
            </a:r>
            <a:endParaRPr lang="fr-FR" dirty="0"/>
          </a:p>
        </p:txBody>
      </p:sp>
      <p:sp>
        <p:nvSpPr>
          <p:cNvPr id="4" name="Espace réservé du numéro de diapositive 3"/>
          <p:cNvSpPr>
            <a:spLocks noGrp="1"/>
          </p:cNvSpPr>
          <p:nvPr>
            <p:ph type="sldNum" sz="quarter" idx="12"/>
          </p:nvPr>
        </p:nvSpPr>
        <p:spPr>
          <a:xfrm>
            <a:off x="6553200" y="6343650"/>
            <a:ext cx="2133600" cy="365125"/>
          </a:xfrm>
        </p:spPr>
        <p:txBody>
          <a:bodyPr/>
          <a:lstStyle/>
          <a:p>
            <a:pPr>
              <a:defRPr/>
            </a:pPr>
            <a:fld id="{71237D6E-2C7E-AD48-8D61-59DBF15047F4}" type="slidenum">
              <a:rPr lang="fr-FR" smtClean="0"/>
              <a:pPr>
                <a:defRPr/>
              </a:pPr>
              <a:t>9</a:t>
            </a:fld>
            <a:endParaRPr lang="fr-FR"/>
          </a:p>
        </p:txBody>
      </p:sp>
      <p:pic>
        <p:nvPicPr>
          <p:cNvPr id="7" name="Image 6"/>
          <p:cNvPicPr>
            <a:picLocks noChangeAspect="1"/>
          </p:cNvPicPr>
          <p:nvPr/>
        </p:nvPicPr>
        <p:blipFill>
          <a:blip r:embed="rId2"/>
          <a:stretch>
            <a:fillRect/>
          </a:stretch>
        </p:blipFill>
        <p:spPr>
          <a:xfrm>
            <a:off x="1854201" y="1270000"/>
            <a:ext cx="5438007" cy="5549900"/>
          </a:xfrm>
          <a:prstGeom prst="rect">
            <a:avLst/>
          </a:prstGeom>
          <a:solidFill>
            <a:schemeClr val="bg1"/>
          </a:solidFill>
        </p:spPr>
      </p:pic>
      <p:sp>
        <p:nvSpPr>
          <p:cNvPr id="8" name="ZoneTexte 7"/>
          <p:cNvSpPr txBox="1"/>
          <p:nvPr/>
        </p:nvSpPr>
        <p:spPr>
          <a:xfrm>
            <a:off x="1854201" y="1282700"/>
            <a:ext cx="1980380" cy="369332"/>
          </a:xfrm>
          <a:prstGeom prst="rect">
            <a:avLst/>
          </a:prstGeom>
          <a:solidFill>
            <a:schemeClr val="accent3">
              <a:lumMod val="60000"/>
              <a:lumOff val="40000"/>
            </a:schemeClr>
          </a:solidFill>
        </p:spPr>
        <p:txBody>
          <a:bodyPr wrap="none" rtlCol="0">
            <a:spAutoFit/>
          </a:bodyPr>
          <a:lstStyle/>
          <a:p>
            <a:r>
              <a:rPr lang="fr-FR" dirty="0" smtClean="0"/>
              <a:t>Type de végétation</a:t>
            </a:r>
            <a:endParaRPr lang="fr-FR" dirty="0"/>
          </a:p>
        </p:txBody>
      </p:sp>
    </p:spTree>
    <p:extLst>
      <p:ext uri="{BB962C8B-B14F-4D97-AF65-F5344CB8AC3E}">
        <p14:creationId xmlns:p14="http://schemas.microsoft.com/office/powerpoint/2010/main" val="332577169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2358E3DC-2372-4A49-8FCA-23A24A254DDB}" type="slidenum">
              <a:rPr lang="fr-FR">
                <a:solidFill>
                  <a:srgbClr val="000000"/>
                </a:solidFill>
              </a:rPr>
              <a:pPr/>
              <a:t>90</a:t>
            </a:fld>
            <a:endParaRPr lang="fr-FR">
              <a:solidFill>
                <a:srgbClr val="000000"/>
              </a:solidFill>
            </a:endParaRPr>
          </a:p>
        </p:txBody>
      </p:sp>
      <p:pic>
        <p:nvPicPr>
          <p:cNvPr id="6146" name="Image 2" descr="MQH_orignal_RG_BS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52397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28510585-B8D2-2542-A629-2B79CA82898F}" type="slidenum">
              <a:rPr lang="fr-FR">
                <a:solidFill>
                  <a:srgbClr val="000000"/>
                </a:solidFill>
              </a:rPr>
              <a:pPr/>
              <a:t>91</a:t>
            </a:fld>
            <a:endParaRPr lang="fr-FR">
              <a:solidFill>
                <a:srgbClr val="000000"/>
              </a:solidFill>
            </a:endParaRPr>
          </a:p>
        </p:txBody>
      </p:sp>
      <p:pic>
        <p:nvPicPr>
          <p:cNvPr id="8194" name="Image 2" descr="MQH_orignal_Lac_de_LE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18" name="Group 26"/>
          <p:cNvGraphicFramePr>
            <a:graphicFrameLocks noGrp="1"/>
          </p:cNvGraphicFramePr>
          <p:nvPr/>
        </p:nvGraphicFramePr>
        <p:xfrm>
          <a:off x="6151563" y="2949575"/>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97,5 %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98,9 %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30319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18"/>
                                        </p:tgtEl>
                                        <p:attrNameLst>
                                          <p:attrName>style.visibility</p:attrName>
                                        </p:attrNameLst>
                                      </p:cBhvr>
                                      <p:to>
                                        <p:strVal val="visible"/>
                                      </p:to>
                                    </p:set>
                                    <p:animEffect transition="in" filter="checkerboard(across)">
                                      <p:cBhvr>
                                        <p:cTn id="7" dur="500"/>
                                        <p:tgtEl>
                                          <p:spTgt spid="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0237440D-C240-2844-915F-9AD2EB193AD6}" type="slidenum">
              <a:rPr lang="fr-FR">
                <a:solidFill>
                  <a:srgbClr val="000000"/>
                </a:solidFill>
              </a:rPr>
              <a:pPr/>
              <a:t>92</a:t>
            </a:fld>
            <a:endParaRPr lang="fr-FR">
              <a:solidFill>
                <a:srgbClr val="000000"/>
              </a:solidFill>
            </a:endParaRPr>
          </a:p>
        </p:txBody>
      </p:sp>
      <p:pic>
        <p:nvPicPr>
          <p:cNvPr id="10242" name="Image 2" descr="MQH_orignal_Ste_Anne_Riv_No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4" name="Group 4"/>
          <p:cNvGraphicFramePr>
            <a:graphicFrameLocks noGrp="1"/>
          </p:cNvGraphicFramePr>
          <p:nvPr>
            <p:extLst>
              <p:ext uri="{D42A27DB-BD31-4B8C-83A1-F6EECF244321}">
                <p14:modId xmlns:p14="http://schemas.microsoft.com/office/powerpoint/2010/main" val="3705068126"/>
              </p:ext>
            </p:extLst>
          </p:nvPr>
        </p:nvGraphicFramePr>
        <p:xfrm>
          <a:off x="322263" y="269875"/>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dirty="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96,1 %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dirty="0">
                          <a:ln>
                            <a:noFill/>
                          </a:ln>
                          <a:solidFill>
                            <a:schemeClr val="tx1"/>
                          </a:solidFill>
                          <a:effectLst/>
                          <a:latin typeface="Arial" charset="0"/>
                          <a:ea typeface="MS PGothic" charset="0"/>
                          <a:cs typeface="MS PGothic" charset="0"/>
                        </a:rPr>
                        <a:t>98,9 %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3085424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heckerboard(across)">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44E7AF68-E857-9C40-AA02-8DFE5F415201}" type="slidenum">
              <a:rPr lang="fr-FR">
                <a:solidFill>
                  <a:srgbClr val="000000"/>
                </a:solidFill>
              </a:rPr>
              <a:pPr/>
              <a:t>93</a:t>
            </a:fld>
            <a:endParaRPr lang="fr-FR">
              <a:solidFill>
                <a:srgbClr val="000000"/>
              </a:solidFill>
            </a:endParaRPr>
          </a:p>
        </p:txBody>
      </p:sp>
      <p:pic>
        <p:nvPicPr>
          <p:cNvPr id="12290" name="Image 2" descr="MQH_orignal_DuchÇni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Group 4"/>
          <p:cNvGraphicFramePr>
            <a:graphicFrameLocks noGrp="1"/>
          </p:cNvGraphicFramePr>
          <p:nvPr>
            <p:extLst>
              <p:ext uri="{D42A27DB-BD31-4B8C-83A1-F6EECF244321}">
                <p14:modId xmlns:p14="http://schemas.microsoft.com/office/powerpoint/2010/main" val="2285317421"/>
              </p:ext>
            </p:extLst>
          </p:nvPr>
        </p:nvGraphicFramePr>
        <p:xfrm>
          <a:off x="1136650" y="258763"/>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74,9 %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dirty="0">
                          <a:ln>
                            <a:noFill/>
                          </a:ln>
                          <a:solidFill>
                            <a:schemeClr val="tx1"/>
                          </a:solidFill>
                          <a:effectLst/>
                          <a:latin typeface="Arial" charset="0"/>
                          <a:ea typeface="MS PGothic" charset="0"/>
                          <a:cs typeface="MS PGothic" charset="0"/>
                        </a:rPr>
                        <a:t>91,5 %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180791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heckerboard(across)">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22A269E3-BEDF-5C48-898A-CE7D2E59E734}" type="slidenum">
              <a:rPr lang="fr-FR">
                <a:solidFill>
                  <a:srgbClr val="000000"/>
                </a:solidFill>
              </a:rPr>
              <a:pPr/>
              <a:t>94</a:t>
            </a:fld>
            <a:endParaRPr lang="fr-FR">
              <a:solidFill>
                <a:srgbClr val="000000"/>
              </a:solidFill>
            </a:endParaRPr>
          </a:p>
        </p:txBody>
      </p:sp>
      <p:pic>
        <p:nvPicPr>
          <p:cNvPr id="14338" name="Image 2" descr="MQH_orignal_PatapÇd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0" name="Group 4"/>
          <p:cNvGraphicFramePr>
            <a:graphicFrameLocks noGrp="1"/>
          </p:cNvGraphicFramePr>
          <p:nvPr/>
        </p:nvGraphicFramePr>
        <p:xfrm>
          <a:off x="585788" y="3148013"/>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85,8 %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87,3 %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35784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checkerboard(across)">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DC0C8377-2A65-7B43-860D-DF982A9C1E84}" type="slidenum">
              <a:rPr lang="fr-FR">
                <a:solidFill>
                  <a:srgbClr val="000000"/>
                </a:solidFill>
              </a:rPr>
              <a:pPr/>
              <a:t>95</a:t>
            </a:fld>
            <a:endParaRPr lang="fr-FR">
              <a:solidFill>
                <a:srgbClr val="000000"/>
              </a:solidFill>
            </a:endParaRPr>
          </a:p>
        </p:txBody>
      </p:sp>
      <p:pic>
        <p:nvPicPr>
          <p:cNvPr id="16386" name="Image 2" descr="MQH_orignal_Assemetquag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8" name="Group 4"/>
          <p:cNvGraphicFramePr>
            <a:graphicFrameLocks noGrp="1"/>
          </p:cNvGraphicFramePr>
          <p:nvPr>
            <p:extLst>
              <p:ext uri="{D42A27DB-BD31-4B8C-83A1-F6EECF244321}">
                <p14:modId xmlns:p14="http://schemas.microsoft.com/office/powerpoint/2010/main" val="2939996061"/>
              </p:ext>
            </p:extLst>
          </p:nvPr>
        </p:nvGraphicFramePr>
        <p:xfrm>
          <a:off x="6496050" y="3059113"/>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87,2 %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dirty="0">
                          <a:ln>
                            <a:noFill/>
                          </a:ln>
                          <a:solidFill>
                            <a:schemeClr val="tx1"/>
                          </a:solidFill>
                          <a:effectLst/>
                          <a:latin typeface="Arial" charset="0"/>
                          <a:ea typeface="MS PGothic" charset="0"/>
                          <a:cs typeface="MS PGothic" charset="0"/>
                        </a:rPr>
                        <a:t>89,1 %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38591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CA370872-FF44-2449-8EE8-49E9A8C067D0}" type="slidenum">
              <a:rPr lang="fr-FR">
                <a:solidFill>
                  <a:srgbClr val="000000"/>
                </a:solidFill>
              </a:rPr>
              <a:pPr/>
              <a:t>96</a:t>
            </a:fld>
            <a:endParaRPr lang="fr-FR">
              <a:solidFill>
                <a:srgbClr val="000000"/>
              </a:solidFill>
            </a:endParaRPr>
          </a:p>
        </p:txBody>
      </p:sp>
      <p:pic>
        <p:nvPicPr>
          <p:cNvPr id="18434" name="Image 2" descr="MQH_orignal_Causapsc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6" name="Group 4"/>
          <p:cNvGraphicFramePr>
            <a:graphicFrameLocks noGrp="1"/>
          </p:cNvGraphicFramePr>
          <p:nvPr>
            <p:extLst>
              <p:ext uri="{D42A27DB-BD31-4B8C-83A1-F6EECF244321}">
                <p14:modId xmlns:p14="http://schemas.microsoft.com/office/powerpoint/2010/main" val="435664801"/>
              </p:ext>
            </p:extLst>
          </p:nvPr>
        </p:nvGraphicFramePr>
        <p:xfrm>
          <a:off x="6553200" y="5213350"/>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48,3 %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dirty="0">
                          <a:ln>
                            <a:noFill/>
                          </a:ln>
                          <a:solidFill>
                            <a:schemeClr val="tx1"/>
                          </a:solidFill>
                          <a:effectLst/>
                          <a:latin typeface="Arial" charset="0"/>
                          <a:ea typeface="MS PGothic" charset="0"/>
                          <a:cs typeface="MS PGothic" charset="0"/>
                        </a:rPr>
                        <a:t>89,1 %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2017703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APC_Caribou_Inventaire_Casaul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4175"/>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15174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016AAA69-3735-C047-9671-20E1FBE6A21D}" type="slidenum">
              <a:rPr lang="fr-FR">
                <a:solidFill>
                  <a:srgbClr val="000000"/>
                </a:solidFill>
              </a:rPr>
              <a:pPr/>
              <a:t>98</a:t>
            </a:fld>
            <a:endParaRPr lang="fr-FR">
              <a:solidFill>
                <a:srgbClr val="000000"/>
              </a:solidFill>
            </a:endParaRPr>
          </a:p>
        </p:txBody>
      </p:sp>
      <p:pic>
        <p:nvPicPr>
          <p:cNvPr id="20482" name="Image 2" descr="MQH_orignal_Chic_Choc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4" name="Group 4"/>
          <p:cNvGraphicFramePr>
            <a:graphicFrameLocks noGrp="1"/>
          </p:cNvGraphicFramePr>
          <p:nvPr>
            <p:extLst>
              <p:ext uri="{D42A27DB-BD31-4B8C-83A1-F6EECF244321}">
                <p14:modId xmlns:p14="http://schemas.microsoft.com/office/powerpoint/2010/main" val="576259881"/>
              </p:ext>
            </p:extLst>
          </p:nvPr>
        </p:nvGraphicFramePr>
        <p:xfrm>
          <a:off x="6553200" y="3148013"/>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71,2 %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dirty="0">
                          <a:ln>
                            <a:noFill/>
                          </a:ln>
                          <a:solidFill>
                            <a:schemeClr val="tx1"/>
                          </a:solidFill>
                          <a:effectLst/>
                          <a:latin typeface="Arial" charset="0"/>
                          <a:ea typeface="MS PGothic" charset="0"/>
                          <a:cs typeface="MS PGothic" charset="0"/>
                        </a:rPr>
                        <a:t>91,6 %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880751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fontAlgn="base">
              <a:spcBef>
                <a:spcPct val="0"/>
              </a:spcBef>
              <a:spcAft>
                <a:spcPct val="0"/>
              </a:spcAft>
              <a:defRPr>
                <a:solidFill>
                  <a:schemeClr val="tx1"/>
                </a:solidFill>
                <a:latin typeface="Calibri" charset="0"/>
                <a:ea typeface="MS PGothic" charset="0"/>
                <a:cs typeface="MS PGothic" charset="0"/>
              </a:defRPr>
            </a:lvl6pPr>
            <a:lvl7pPr marL="2971800" indent="-228600" fontAlgn="base">
              <a:spcBef>
                <a:spcPct val="0"/>
              </a:spcBef>
              <a:spcAft>
                <a:spcPct val="0"/>
              </a:spcAft>
              <a:defRPr>
                <a:solidFill>
                  <a:schemeClr val="tx1"/>
                </a:solidFill>
                <a:latin typeface="Calibri" charset="0"/>
                <a:ea typeface="MS PGothic" charset="0"/>
                <a:cs typeface="MS PGothic" charset="0"/>
              </a:defRPr>
            </a:lvl7pPr>
            <a:lvl8pPr marL="3429000" indent="-228600" fontAlgn="base">
              <a:spcBef>
                <a:spcPct val="0"/>
              </a:spcBef>
              <a:spcAft>
                <a:spcPct val="0"/>
              </a:spcAft>
              <a:defRPr>
                <a:solidFill>
                  <a:schemeClr val="tx1"/>
                </a:solidFill>
                <a:latin typeface="Calibri" charset="0"/>
                <a:ea typeface="MS PGothic" charset="0"/>
                <a:cs typeface="MS PGothic" charset="0"/>
              </a:defRPr>
            </a:lvl8pPr>
            <a:lvl9pPr marL="3886200" indent="-228600" fontAlgn="base">
              <a:spcBef>
                <a:spcPct val="0"/>
              </a:spcBef>
              <a:spcAft>
                <a:spcPct val="0"/>
              </a:spcAft>
              <a:defRPr>
                <a:solidFill>
                  <a:schemeClr val="tx1"/>
                </a:solidFill>
                <a:latin typeface="Calibri" charset="0"/>
                <a:ea typeface="MS PGothic" charset="0"/>
                <a:cs typeface="MS PGothic" charset="0"/>
              </a:defRPr>
            </a:lvl9pPr>
          </a:lstStyle>
          <a:p>
            <a:fld id="{4F6F0EFE-50AC-E849-A8B4-FC1AB9A4F644}" type="slidenum">
              <a:rPr lang="fr-FR">
                <a:solidFill>
                  <a:srgbClr val="000000"/>
                </a:solidFill>
              </a:rPr>
              <a:pPr/>
              <a:t>99</a:t>
            </a:fld>
            <a:endParaRPr lang="fr-FR">
              <a:solidFill>
                <a:srgbClr val="000000"/>
              </a:solidFill>
            </a:endParaRPr>
          </a:p>
        </p:txBody>
      </p:sp>
      <p:pic>
        <p:nvPicPr>
          <p:cNvPr id="22530" name="Image 2" descr="MQH_orignal_Tàte_CascapÇd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2" name="Group 4"/>
          <p:cNvGraphicFramePr>
            <a:graphicFrameLocks noGrp="1"/>
          </p:cNvGraphicFramePr>
          <p:nvPr/>
        </p:nvGraphicFramePr>
        <p:xfrm>
          <a:off x="6151563" y="2155825"/>
          <a:ext cx="2190750" cy="1190625"/>
        </p:xfrm>
        <a:graphic>
          <a:graphicData uri="http://schemas.openxmlformats.org/drawingml/2006/table">
            <a:tbl>
              <a:tblPr/>
              <a:tblGrid>
                <a:gridCol w="1095375"/>
                <a:gridCol w="1095375"/>
              </a:tblGrid>
              <a:tr h="396875">
                <a:tc gridSpan="2">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Habitat moyen et 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APC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91,2 %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UAF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fr-CA" sz="1600" b="0" i="0" u="none" strike="noStrike" cap="none" normalizeH="0" baseline="0">
                          <a:ln>
                            <a:noFill/>
                          </a:ln>
                          <a:solidFill>
                            <a:schemeClr val="tx1"/>
                          </a:solidFill>
                          <a:effectLst/>
                          <a:latin typeface="Arial" charset="0"/>
                          <a:ea typeface="MS PGothic" charset="0"/>
                          <a:cs typeface="MS PGothic" charset="0"/>
                        </a:rPr>
                        <a:t>81,0 %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85606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checkerboard(across)">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fr-CH"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fr-CH"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ThèmeCRÉ_CRRNT.thmx</Template>
  <TotalTime>9374</TotalTime>
  <Words>3137</Words>
  <Application>Microsoft Macintosh PowerPoint</Application>
  <PresentationFormat>Présentation à l'écran (4:3)</PresentationFormat>
  <Paragraphs>963</Paragraphs>
  <Slides>123</Slides>
  <Notes>2</Notes>
  <HiddenSlides>3</HiddenSlides>
  <MMClips>0</MMClips>
  <ScaleCrop>false</ScaleCrop>
  <HeadingPairs>
    <vt:vector size="4" baseType="variant">
      <vt:variant>
        <vt:lpstr>Thème</vt:lpstr>
      </vt:variant>
      <vt:variant>
        <vt:i4>3</vt:i4>
      </vt:variant>
      <vt:variant>
        <vt:lpstr>Titres des diapositives</vt:lpstr>
      </vt:variant>
      <vt:variant>
        <vt:i4>123</vt:i4>
      </vt:variant>
    </vt:vector>
  </HeadingPairs>
  <TitlesOfParts>
    <vt:vector size="126" baseType="lpstr">
      <vt:lpstr>Thème Office</vt:lpstr>
      <vt:lpstr>1_Thème Office</vt:lpstr>
      <vt:lpstr>2_Modèle par défaut</vt:lpstr>
      <vt:lpstr>Identification de territoires d’intérêt pour la création d’aires protégées</vt:lpstr>
      <vt:lpstr>Comité technique sur les aires protégées</vt:lpstr>
      <vt:lpstr>Objectif du comité technique sur les aires protégées</vt:lpstr>
      <vt:lpstr>Démarche d’identification des territoires d’intérêt pour la création d'aires protégées</vt:lpstr>
      <vt:lpstr>Identification des carences</vt:lpstr>
      <vt:lpstr>Identification des carences</vt:lpstr>
      <vt:lpstr>Identification des carences</vt:lpstr>
      <vt:lpstr>Exemple d’une analyse de carences</vt:lpstr>
      <vt:lpstr>Carences dans les types de végétation</vt:lpstr>
      <vt:lpstr>Carences dans les milieux humides</vt:lpstr>
      <vt:lpstr>Démarche d’identification des territoires d’intérêt pour la création d’aires protégées</vt:lpstr>
      <vt:lpstr>Démarche d’identification des territoires d’intérêt pour la création d’aires protégées</vt:lpstr>
      <vt:lpstr>Démarche d’identification des territoires d’intérêt pour la création d’aires protégées</vt:lpstr>
      <vt:lpstr>Démarche d’identification des territoires d’intérêt pour la création d’aires protégées</vt:lpstr>
      <vt:lpstr>Autres contraintes considérées</vt:lpstr>
      <vt:lpstr>Démarche d’identification des territoires d’intérêt pour la création d’aires protégées</vt:lpstr>
      <vt:lpstr>Identification des territoires d’intérêt pour la création d’aires protégées dans chaque ensemble physiographique</vt:lpstr>
      <vt:lpstr>Présentation PowerPoint</vt:lpstr>
      <vt:lpstr>Présentation PowerPoint</vt:lpstr>
      <vt:lpstr>Présentation PowerPoint</vt:lpstr>
      <vt:lpstr>Présentation PowerPoint</vt:lpstr>
      <vt:lpstr>Présentation PowerPoint</vt:lpstr>
      <vt:lpstr>Présentation PowerPoint</vt:lpstr>
      <vt:lpstr>Lac de l’Est</vt:lpstr>
      <vt:lpstr>Alternative au territoire du lac de l’Est</vt:lpstr>
      <vt:lpstr>Présentation PowerPoint</vt:lpstr>
      <vt:lpstr>Présentation PowerPoint</vt:lpstr>
      <vt:lpstr>Présentation PowerPoint</vt:lpstr>
      <vt:lpstr>Présentation PowerPoint</vt:lpstr>
      <vt:lpstr>Rivière Noire et lac Sainte-Anne</vt:lpstr>
      <vt:lpstr>Présentation PowerPoint</vt:lpstr>
      <vt:lpstr>Présentation PowerPoint</vt:lpstr>
      <vt:lpstr>Présentation PowerPoint</vt:lpstr>
      <vt:lpstr>Présentation PowerPoint</vt:lpstr>
      <vt:lpstr>Présentation PowerPoint</vt:lpstr>
      <vt:lpstr>Présentation PowerPoint</vt:lpstr>
      <vt:lpstr>Réserve Duchénier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Rivière Patapédia</vt:lpstr>
      <vt:lpstr>Présentation PowerPoint</vt:lpstr>
      <vt:lpstr>Présentation PowerPoint</vt:lpstr>
      <vt:lpstr>Présentation PowerPoint</vt:lpstr>
      <vt:lpstr>Présentation PowerPoint</vt:lpstr>
      <vt:lpstr>Présentation PowerPoint</vt:lpstr>
      <vt:lpstr>Rivière Assemetquagan</vt:lpstr>
      <vt:lpstr>Présentation PowerPoint</vt:lpstr>
      <vt:lpstr>Présentation PowerPoint</vt:lpstr>
      <vt:lpstr>Présentation PowerPoint</vt:lpstr>
      <vt:lpstr>Présentation PowerPoint</vt:lpstr>
      <vt:lpstr>Présentation PowerPoint</vt:lpstr>
      <vt:lpstr>Rivière Causapscal</vt:lpstr>
      <vt:lpstr>Présentation PowerPoint</vt:lpstr>
      <vt:lpstr>Présentation PowerPoint</vt:lpstr>
      <vt:lpstr>Présentation PowerPoint</vt:lpstr>
      <vt:lpstr>Présentation PowerPoint</vt:lpstr>
      <vt:lpstr>Rivière Cascapédia</vt:lpstr>
      <vt:lpstr>Présentation PowerPoint</vt:lpstr>
      <vt:lpstr>Présentation PowerPoint</vt:lpstr>
      <vt:lpstr>Présentation PowerPoint</vt:lpstr>
      <vt:lpstr>Présentation PowerPoint</vt:lpstr>
      <vt:lpstr>Présentation PowerPoint</vt:lpstr>
      <vt:lpstr>Rivière Cap-Chat  (Chic-Chocs)</vt:lpstr>
      <vt:lpstr>Sommaire</vt:lpstr>
      <vt:lpstr>Présentation PowerPoint</vt:lpstr>
      <vt:lpstr>Comparaison des superficies des opportunités de conservation avec celles des territoires d’intérêt leur correspondant</vt:lpstr>
      <vt:lpstr>Ce qui est proposé:</vt:lpstr>
      <vt:lpstr>Superficies des territoires d’intérêt pour la création d’aires protégées</vt:lpstr>
      <vt:lpstr>Contribution des territoires d’intérêt au réseau d’aires protégées</vt:lpstr>
      <vt:lpstr>Analyse coûts-bénéfices de l’implantation des aires protégées dans la forêt publique du  Bas-Saint-Laurent</vt:lpstr>
      <vt:lpstr>Impacts de ce qui est proposé?</vt:lpstr>
      <vt:lpstr>Objectif des travaux</vt:lpstr>
      <vt:lpstr>Indicateurs mesurés</vt:lpstr>
      <vt:lpstr>Possibilité forestière</vt:lpstr>
      <vt:lpstr>Mise en garde</vt:lpstr>
      <vt:lpstr>Présentation PowerPoint</vt:lpstr>
      <vt:lpstr>Synthèse des effets des territoires d’intérêt sur la possibilité forestière</vt:lpstr>
      <vt:lpstr>Effets des territoires d’intérêt sur la possibilité forestière par groupe d’essences</vt:lpstr>
      <vt:lpstr>Emplois et retombées économiques</vt:lpstr>
      <vt:lpstr>Traduction des baisses de possibilité en emplois et retombées économiques</vt:lpstr>
      <vt:lpstr>Diminution des emplois directs et des retombées économiques directes associées aux territoires d’intérêt</vt:lpstr>
      <vt:lpstr>Indice de qualité d’habitat de l’orignal</vt:lpstr>
      <vt:lpstr>Portrait de l’habitat de l’orignal</vt:lpstr>
      <vt:lpstr>Validation du modèle avec les densités de récolte et les superficies de ravages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Résumé de l’habitat de l’orignal</vt:lpstr>
      <vt:lpstr>Acériculture</vt:lpstr>
      <vt:lpstr>Présentation PowerPoint</vt:lpstr>
      <vt:lpstr>Érablières en exploitation et potentiel acéricole dans les territoires d’intérêt</vt:lpstr>
      <vt:lpstr>Enjeux écologiques: vieilles forêts et forêts d’intérieur</vt:lpstr>
      <vt:lpstr>Vieilles forêts</vt:lpstr>
      <vt:lpstr>Présentation PowerPoint</vt:lpstr>
      <vt:lpstr>Rappel sur les forêts d’intérieur</vt:lpstr>
      <vt:lpstr>Forêts d’intérieur</vt:lpstr>
      <vt:lpstr>Contribution actuelle et potentielle des territoires d’intérêt sur la superficie de vieilles forêts et de forêts d’intérieur</vt:lpstr>
      <vt:lpstr>Autres ressources</vt:lpstr>
      <vt:lpstr>Utilisation du territoire et potentiels divers dans les territoires d’intérêt</vt:lpstr>
      <vt:lpstr>Récréotourisme</vt:lpstr>
      <vt:lpstr>Effet des aires protégées sur le récréotourisme</vt:lpstr>
      <vt:lpstr>Rôle des aires protégées dans le contexte des changements climatiques</vt:lpstr>
      <vt:lpstr>Changements climatiques anticipés</vt:lpstr>
      <vt:lpstr>Efficacité du réseau d’aires protégées pour faire face aux changements climatiques</vt:lpstr>
      <vt:lpstr>CONCLUSION</vt:lpstr>
      <vt:lpstr>Conclusion</vt:lpstr>
      <vt:lpstr>Conclusion</vt:lpstr>
      <vt:lpstr>Questions ?</vt:lpstr>
      <vt:lpstr>Impact de l’implantation progressive des aires protégées sur la possibilité forestière</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cibles chiffrées du PRDIRT</dc:title>
  <dc:creator>Luc</dc:creator>
  <cp:lastModifiedBy>Luc</cp:lastModifiedBy>
  <cp:revision>494</cp:revision>
  <dcterms:created xsi:type="dcterms:W3CDTF">2011-07-26T20:08:40Z</dcterms:created>
  <dcterms:modified xsi:type="dcterms:W3CDTF">2013-03-19T17:21:39Z</dcterms:modified>
</cp:coreProperties>
</file>